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5.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60" r:id="rId2"/>
    <p:sldId id="265" r:id="rId3"/>
    <p:sldId id="269" r:id="rId4"/>
    <p:sldId id="268" r:id="rId5"/>
    <p:sldId id="270" r:id="rId6"/>
    <p:sldId id="267" r:id="rId7"/>
    <p:sldId id="283" r:id="rId8"/>
    <p:sldId id="274" r:id="rId9"/>
    <p:sldId id="275" r:id="rId10"/>
    <p:sldId id="284" r:id="rId11"/>
    <p:sldId id="276" r:id="rId12"/>
    <p:sldId id="273" r:id="rId13"/>
    <p:sldId id="277" r:id="rId14"/>
    <p:sldId id="288" r:id="rId15"/>
    <p:sldId id="278" r:id="rId16"/>
    <p:sldId id="290" r:id="rId17"/>
    <p:sldId id="296" r:id="rId18"/>
    <p:sldId id="297" r:id="rId19"/>
    <p:sldId id="298" r:id="rId20"/>
    <p:sldId id="299" r:id="rId21"/>
    <p:sldId id="312" r:id="rId22"/>
    <p:sldId id="279" r:id="rId23"/>
    <p:sldId id="291" r:id="rId24"/>
    <p:sldId id="271" r:id="rId25"/>
    <p:sldId id="280" r:id="rId26"/>
    <p:sldId id="281" r:id="rId27"/>
    <p:sldId id="295" r:id="rId28"/>
    <p:sldId id="272" r:id="rId29"/>
    <p:sldId id="286" r:id="rId30"/>
    <p:sldId id="300" r:id="rId31"/>
    <p:sldId id="301" r:id="rId32"/>
    <p:sldId id="302" r:id="rId33"/>
    <p:sldId id="303" r:id="rId34"/>
    <p:sldId id="305" r:id="rId35"/>
    <p:sldId id="287" r:id="rId36"/>
    <p:sldId id="306" r:id="rId37"/>
    <p:sldId id="308" r:id="rId38"/>
    <p:sldId id="309" r:id="rId39"/>
    <p:sldId id="282" r:id="rId40"/>
    <p:sldId id="307" r:id="rId41"/>
    <p:sldId id="310" r:id="rId42"/>
    <p:sldId id="311"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53A7"/>
    <a:srgbClr val="4472C4"/>
    <a:srgbClr val="375DA1"/>
    <a:srgbClr val="A7B5DB"/>
    <a:srgbClr val="DD4E4A"/>
    <a:srgbClr val="6E0F6D"/>
    <a:srgbClr val="006766"/>
    <a:srgbClr val="002855"/>
    <a:srgbClr val="E6E6E6"/>
    <a:srgbClr val="995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autoAdjust="0"/>
    <p:restoredTop sz="95052" autoAdjust="0"/>
  </p:normalViewPr>
  <p:slideViewPr>
    <p:cSldViewPr>
      <p:cViewPr varScale="1">
        <p:scale>
          <a:sx n="110" d="100"/>
          <a:sy n="110" d="100"/>
        </p:scale>
        <p:origin x="848" y="168"/>
      </p:cViewPr>
      <p:guideLst/>
    </p:cSldViewPr>
  </p:slideViewPr>
  <p:notesTextViewPr>
    <p:cViewPr>
      <p:scale>
        <a:sx n="1" d="1"/>
        <a:sy n="1" d="1"/>
      </p:scale>
      <p:origin x="0" y="0"/>
    </p:cViewPr>
  </p:notesTextViewPr>
  <p:sorterViewPr>
    <p:cViewPr>
      <p:scale>
        <a:sx n="100" d="100"/>
        <a:sy n="100" d="100"/>
      </p:scale>
      <p:origin x="0" y="-84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8ABD6-604E-EC40-8B6B-0175AEC79FBD}" type="datetimeFigureOut">
              <a:rPr lang="en-CN" smtClean="0"/>
              <a:t>2020/3/15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9FE19-4753-8E47-8892-9C6013E6AD7A}" type="slidenum">
              <a:rPr lang="en-CN" smtClean="0"/>
              <a:t>‹#›</a:t>
            </a:fld>
            <a:endParaRPr lang="en-CN"/>
          </a:p>
        </p:txBody>
      </p:sp>
    </p:spTree>
    <p:extLst>
      <p:ext uri="{BB962C8B-B14F-4D97-AF65-F5344CB8AC3E}">
        <p14:creationId xmlns:p14="http://schemas.microsoft.com/office/powerpoint/2010/main" val="2773654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a:t>
            </a:fld>
            <a:endParaRPr lang="en-CN"/>
          </a:p>
        </p:txBody>
      </p:sp>
    </p:spTree>
    <p:extLst>
      <p:ext uri="{BB962C8B-B14F-4D97-AF65-F5344CB8AC3E}">
        <p14:creationId xmlns:p14="http://schemas.microsoft.com/office/powerpoint/2010/main" val="331845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31</a:t>
            </a:fld>
            <a:endParaRPr lang="en-CN"/>
          </a:p>
        </p:txBody>
      </p:sp>
    </p:spTree>
    <p:extLst>
      <p:ext uri="{BB962C8B-B14F-4D97-AF65-F5344CB8AC3E}">
        <p14:creationId xmlns:p14="http://schemas.microsoft.com/office/powerpoint/2010/main" val="2513915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32</a:t>
            </a:fld>
            <a:endParaRPr lang="en-CN"/>
          </a:p>
        </p:txBody>
      </p:sp>
    </p:spTree>
    <p:extLst>
      <p:ext uri="{BB962C8B-B14F-4D97-AF65-F5344CB8AC3E}">
        <p14:creationId xmlns:p14="http://schemas.microsoft.com/office/powerpoint/2010/main" val="335969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33</a:t>
            </a:fld>
            <a:endParaRPr lang="en-CN"/>
          </a:p>
        </p:txBody>
      </p:sp>
    </p:spTree>
    <p:extLst>
      <p:ext uri="{BB962C8B-B14F-4D97-AF65-F5344CB8AC3E}">
        <p14:creationId xmlns:p14="http://schemas.microsoft.com/office/powerpoint/2010/main" val="193385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35</a:t>
            </a:fld>
            <a:endParaRPr lang="en-CN"/>
          </a:p>
        </p:txBody>
      </p:sp>
    </p:spTree>
    <p:extLst>
      <p:ext uri="{BB962C8B-B14F-4D97-AF65-F5344CB8AC3E}">
        <p14:creationId xmlns:p14="http://schemas.microsoft.com/office/powerpoint/2010/main" val="46533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36</a:t>
            </a:fld>
            <a:endParaRPr lang="en-CN"/>
          </a:p>
        </p:txBody>
      </p:sp>
    </p:spTree>
    <p:extLst>
      <p:ext uri="{BB962C8B-B14F-4D97-AF65-F5344CB8AC3E}">
        <p14:creationId xmlns:p14="http://schemas.microsoft.com/office/powerpoint/2010/main" val="1005272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37</a:t>
            </a:fld>
            <a:endParaRPr lang="en-CN"/>
          </a:p>
        </p:txBody>
      </p:sp>
    </p:spTree>
    <p:extLst>
      <p:ext uri="{BB962C8B-B14F-4D97-AF65-F5344CB8AC3E}">
        <p14:creationId xmlns:p14="http://schemas.microsoft.com/office/powerpoint/2010/main" val="1989921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38</a:t>
            </a:fld>
            <a:endParaRPr lang="en-CN"/>
          </a:p>
        </p:txBody>
      </p:sp>
    </p:spTree>
    <p:extLst>
      <p:ext uri="{BB962C8B-B14F-4D97-AF65-F5344CB8AC3E}">
        <p14:creationId xmlns:p14="http://schemas.microsoft.com/office/powerpoint/2010/main" val="292911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42</a:t>
            </a:fld>
            <a:endParaRPr lang="en-CN"/>
          </a:p>
        </p:txBody>
      </p:sp>
    </p:spTree>
    <p:extLst>
      <p:ext uri="{BB962C8B-B14F-4D97-AF65-F5344CB8AC3E}">
        <p14:creationId xmlns:p14="http://schemas.microsoft.com/office/powerpoint/2010/main" val="635888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13</a:t>
            </a:fld>
            <a:endParaRPr lang="en-CN"/>
          </a:p>
        </p:txBody>
      </p:sp>
    </p:spTree>
    <p:extLst>
      <p:ext uri="{BB962C8B-B14F-4D97-AF65-F5344CB8AC3E}">
        <p14:creationId xmlns:p14="http://schemas.microsoft.com/office/powerpoint/2010/main" val="112957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17</a:t>
            </a:fld>
            <a:endParaRPr lang="en-CN"/>
          </a:p>
        </p:txBody>
      </p:sp>
    </p:spTree>
    <p:extLst>
      <p:ext uri="{BB962C8B-B14F-4D97-AF65-F5344CB8AC3E}">
        <p14:creationId xmlns:p14="http://schemas.microsoft.com/office/powerpoint/2010/main" val="1238154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18</a:t>
            </a:fld>
            <a:endParaRPr lang="en-CN"/>
          </a:p>
        </p:txBody>
      </p:sp>
    </p:spTree>
    <p:extLst>
      <p:ext uri="{BB962C8B-B14F-4D97-AF65-F5344CB8AC3E}">
        <p14:creationId xmlns:p14="http://schemas.microsoft.com/office/powerpoint/2010/main" val="61878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19</a:t>
            </a:fld>
            <a:endParaRPr lang="en-CN"/>
          </a:p>
        </p:txBody>
      </p:sp>
    </p:spTree>
    <p:extLst>
      <p:ext uri="{BB962C8B-B14F-4D97-AF65-F5344CB8AC3E}">
        <p14:creationId xmlns:p14="http://schemas.microsoft.com/office/powerpoint/2010/main" val="17724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20</a:t>
            </a:fld>
            <a:endParaRPr lang="en-CN"/>
          </a:p>
        </p:txBody>
      </p:sp>
    </p:spTree>
    <p:extLst>
      <p:ext uri="{BB962C8B-B14F-4D97-AF65-F5344CB8AC3E}">
        <p14:creationId xmlns:p14="http://schemas.microsoft.com/office/powerpoint/2010/main" val="366804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21</a:t>
            </a:fld>
            <a:endParaRPr lang="en-CN"/>
          </a:p>
        </p:txBody>
      </p:sp>
    </p:spTree>
    <p:extLst>
      <p:ext uri="{BB962C8B-B14F-4D97-AF65-F5344CB8AC3E}">
        <p14:creationId xmlns:p14="http://schemas.microsoft.com/office/powerpoint/2010/main" val="2180867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29</a:t>
            </a:fld>
            <a:endParaRPr lang="en-CN"/>
          </a:p>
        </p:txBody>
      </p:sp>
    </p:spTree>
    <p:extLst>
      <p:ext uri="{BB962C8B-B14F-4D97-AF65-F5344CB8AC3E}">
        <p14:creationId xmlns:p14="http://schemas.microsoft.com/office/powerpoint/2010/main" val="413059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769FE19-4753-8E47-8892-9C6013E6AD7A}" type="slidenum">
              <a:rPr lang="en-CN" smtClean="0"/>
              <a:t>30</a:t>
            </a:fld>
            <a:endParaRPr lang="en-CN"/>
          </a:p>
        </p:txBody>
      </p:sp>
    </p:spTree>
    <p:extLst>
      <p:ext uri="{BB962C8B-B14F-4D97-AF65-F5344CB8AC3E}">
        <p14:creationId xmlns:p14="http://schemas.microsoft.com/office/powerpoint/2010/main" val="2725040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950211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94983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400369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3873158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320421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661041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124270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3411634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03457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93291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9F1C73-6920-4190-8F76-1A0FE52E9A1A}" type="datetimeFigureOut">
              <a:rPr lang="zh-CN" altLang="en-US" smtClean="0"/>
              <a:t>2020/3/15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113420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F1C73-6920-4190-8F76-1A0FE52E9A1A}" type="datetimeFigureOut">
              <a:rPr lang="zh-CN" altLang="en-US" smtClean="0"/>
              <a:t>2020/3/15</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443CB-CBD7-4A8A-9BAA-27A79AA954DD}" type="slidenum">
              <a:rPr lang="zh-CN" altLang="en-US" smtClean="0"/>
              <a:t>‹#›</a:t>
            </a:fld>
            <a:endParaRPr lang="zh-CN" altLang="en-US"/>
          </a:p>
        </p:txBody>
      </p:sp>
    </p:spTree>
    <p:extLst>
      <p:ext uri="{BB962C8B-B14F-4D97-AF65-F5344CB8AC3E}">
        <p14:creationId xmlns:p14="http://schemas.microsoft.com/office/powerpoint/2010/main" val="24856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10" Type="http://schemas.openxmlformats.org/officeDocument/2006/relationships/image" Target="../media/image12.emf"/><Relationship Id="rId4" Type="http://schemas.openxmlformats.org/officeDocument/2006/relationships/image" Target="../media/image2.png"/><Relationship Id="rId9"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17.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xml"/><Relationship Id="rId7" Type="http://schemas.openxmlformats.org/officeDocument/2006/relationships/image" Target="../media/image18.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19.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image" Target="../media/image20.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6.xml"/><Relationship Id="rId7" Type="http://schemas.openxmlformats.org/officeDocument/2006/relationships/image" Target="../media/image11.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12.e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0.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0.xml"/><Relationship Id="rId7" Type="http://schemas.openxmlformats.org/officeDocument/2006/relationships/image" Target="../media/image28.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0.emf"/><Relationship Id="rId4" Type="http://schemas.openxmlformats.org/officeDocument/2006/relationships/image" Target="../media/image2.png"/><Relationship Id="rId9" Type="http://schemas.openxmlformats.org/officeDocument/2006/relationships/image" Target="../media/image29.em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0.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2.xml"/><Relationship Id="rId7" Type="http://schemas.openxmlformats.org/officeDocument/2006/relationships/image" Target="../media/image31.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33.emf"/><Relationship Id="rId5" Type="http://schemas.openxmlformats.org/officeDocument/2006/relationships/image" Target="../media/image10.emf"/><Relationship Id="rId10" Type="http://schemas.openxmlformats.org/officeDocument/2006/relationships/oleObject" Target="../embeddings/oleObject15.bin"/><Relationship Id="rId4" Type="http://schemas.openxmlformats.org/officeDocument/2006/relationships/image" Target="../media/image2.png"/><Relationship Id="rId9"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7.bin"/><Relationship Id="rId5" Type="http://schemas.openxmlformats.org/officeDocument/2006/relationships/image" Target="../media/image34.emf"/><Relationship Id="rId4"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10.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7.tiff"/><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8.tiff"/><Relationship Id="rId4" Type="http://schemas.openxmlformats.org/officeDocument/2006/relationships/image" Target="../media/image10.emf"/></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50" y="1826823"/>
            <a:ext cx="12306300" cy="32043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523272" y="2014395"/>
            <a:ext cx="7802136" cy="1754326"/>
          </a:xfrm>
          <a:prstGeom prst="rect">
            <a:avLst/>
          </a:prstGeom>
          <a:noFill/>
        </p:spPr>
        <p:txBody>
          <a:bodyPr wrap="none" rtlCol="0">
            <a:spAutoFit/>
          </a:bodyPr>
          <a:lstStyle/>
          <a:p>
            <a:pPr algn="ctr"/>
            <a:r>
              <a:rPr lang="zh-CN" altLang="en-US" sz="5400" dirty="0">
                <a:solidFill>
                  <a:schemeClr val="bg1">
                    <a:lumMod val="95000"/>
                  </a:schemeClr>
                </a:solidFill>
                <a:latin typeface="微软雅黑" panose="020B0503020204020204" pitchFamily="34" charset="-122"/>
                <a:ea typeface="微软雅黑" panose="020B0503020204020204" pitchFamily="34" charset="-122"/>
              </a:rPr>
              <a:t>基于序列相似性比较的</a:t>
            </a:r>
            <a:endParaRPr lang="en-US" altLang="zh-CN" sz="5400" dirty="0">
              <a:solidFill>
                <a:schemeClr val="bg1">
                  <a:lumMod val="95000"/>
                </a:schemeClr>
              </a:solidFill>
              <a:latin typeface="微软雅黑" panose="020B0503020204020204" pitchFamily="34" charset="-122"/>
              <a:ea typeface="微软雅黑" panose="020B0503020204020204" pitchFamily="34" charset="-122"/>
            </a:endParaRPr>
          </a:p>
          <a:p>
            <a:pPr algn="ctr"/>
            <a:r>
              <a:rPr lang="zh-CN" altLang="en-US" sz="5400" dirty="0">
                <a:solidFill>
                  <a:schemeClr val="bg1">
                    <a:lumMod val="95000"/>
                  </a:schemeClr>
                </a:solidFill>
                <a:latin typeface="微软雅黑" panose="020B0503020204020204" pitchFamily="34" charset="-122"/>
                <a:ea typeface="微软雅黑" panose="020B0503020204020204" pitchFamily="34" charset="-122"/>
              </a:rPr>
              <a:t>分布式系统异常检测方法</a:t>
            </a:r>
          </a:p>
        </p:txBody>
      </p:sp>
      <p:sp>
        <p:nvSpPr>
          <p:cNvPr id="4" name="文本框 3"/>
          <p:cNvSpPr txBox="1"/>
          <p:nvPr/>
        </p:nvSpPr>
        <p:spPr>
          <a:xfrm>
            <a:off x="3361556" y="4120053"/>
            <a:ext cx="2339102" cy="461665"/>
          </a:xfrm>
          <a:prstGeom prst="rect">
            <a:avLst/>
          </a:prstGeom>
          <a:noFill/>
        </p:spPr>
        <p:txBody>
          <a:bodyPr wrap="none" rtlCol="0">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答辩人：霍文君</a:t>
            </a:r>
          </a:p>
        </p:txBody>
      </p:sp>
      <p:sp>
        <p:nvSpPr>
          <p:cNvPr id="5" name="文本框 4"/>
          <p:cNvSpPr txBox="1"/>
          <p:nvPr/>
        </p:nvSpPr>
        <p:spPr>
          <a:xfrm>
            <a:off x="6600056" y="4131427"/>
            <a:ext cx="2646878" cy="461665"/>
          </a:xfrm>
          <a:prstGeom prst="rect">
            <a:avLst/>
          </a:prstGeom>
          <a:noFill/>
        </p:spPr>
        <p:txBody>
          <a:bodyPr wrap="none" rtlCol="0">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指导老师：</a:t>
            </a:r>
            <a:r>
              <a:rPr lang="zh-CN" altLang="en-CN" sz="2400" dirty="0">
                <a:solidFill>
                  <a:schemeClr val="bg1">
                    <a:lumMod val="95000"/>
                  </a:schemeClr>
                </a:solidFill>
                <a:latin typeface="微软雅黑" panose="020B0503020204020204" pitchFamily="34" charset="-122"/>
                <a:ea typeface="微软雅黑" panose="020B0503020204020204" pitchFamily="34" charset="-122"/>
              </a:rPr>
              <a:t>田春岐</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AutoShape 3"/>
          <p:cNvSpPr>
            <a:spLocks noChangeAspect="1" noChangeArrowheads="1" noTextEdit="1"/>
          </p:cNvSpPr>
          <p:nvPr/>
        </p:nvSpPr>
        <p:spPr bwMode="auto">
          <a:xfrm>
            <a:off x="2855640" y="7317432"/>
            <a:ext cx="356870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
          <p:cNvSpPr>
            <a:spLocks noEditPoints="1"/>
          </p:cNvSpPr>
          <p:nvPr/>
        </p:nvSpPr>
        <p:spPr bwMode="auto">
          <a:xfrm>
            <a:off x="9501825" y="5210629"/>
            <a:ext cx="2400321" cy="188413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noEditPoints="1"/>
          </p:cNvSpPr>
          <p:nvPr/>
        </p:nvSpPr>
        <p:spPr bwMode="auto">
          <a:xfrm>
            <a:off x="3055575" y="4212252"/>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5"/>
          <p:cNvSpPr>
            <a:spLocks noEditPoints="1"/>
          </p:cNvSpPr>
          <p:nvPr/>
        </p:nvSpPr>
        <p:spPr bwMode="auto">
          <a:xfrm>
            <a:off x="6308062" y="4212252"/>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7" name="Picture 6">
            <a:extLst>
              <a:ext uri="{FF2B5EF4-FFF2-40B4-BE49-F238E27FC236}">
                <a16:creationId xmlns:a16="http://schemas.microsoft.com/office/drawing/2014/main" id="{32E61EA3-DC54-7F4F-BD60-5C1DB69B8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3" y="32610"/>
            <a:ext cx="3657684" cy="1780289"/>
          </a:xfrm>
          <a:prstGeom prst="rect">
            <a:avLst/>
          </a:prstGeom>
        </p:spPr>
      </p:pic>
    </p:spTree>
    <p:extLst>
      <p:ext uri="{BB962C8B-B14F-4D97-AF65-F5344CB8AC3E}">
        <p14:creationId xmlns:p14="http://schemas.microsoft.com/office/powerpoint/2010/main" val="2394316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异常检测</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2" name="矩形 12">
            <a:extLst>
              <a:ext uri="{FF2B5EF4-FFF2-40B4-BE49-F238E27FC236}">
                <a16:creationId xmlns:a16="http://schemas.microsoft.com/office/drawing/2014/main" id="{26DF605D-AF25-FD48-A18E-43CE03494D08}"/>
              </a:ext>
            </a:extLst>
          </p:cNvPr>
          <p:cNvSpPr/>
          <p:nvPr/>
        </p:nvSpPr>
        <p:spPr>
          <a:xfrm>
            <a:off x="3281698" y="671058"/>
            <a:ext cx="8496944" cy="1245774"/>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由于特征按时间顺序排列即是时间序列，因此本文利用时间序列的异常检测算法，通过检测异常的序列达到对异常事件的检测</a:t>
            </a:r>
          </a:p>
        </p:txBody>
      </p:sp>
      <p:sp>
        <p:nvSpPr>
          <p:cNvPr id="13" name="矩形 11">
            <a:extLst>
              <a:ext uri="{FF2B5EF4-FFF2-40B4-BE49-F238E27FC236}">
                <a16:creationId xmlns:a16="http://schemas.microsoft.com/office/drawing/2014/main" id="{C9124516-47E1-D646-8823-E1B605D43F80}"/>
              </a:ext>
            </a:extLst>
          </p:cNvPr>
          <p:cNvSpPr/>
          <p:nvPr/>
        </p:nvSpPr>
        <p:spPr>
          <a:xfrm>
            <a:off x="3281698" y="476671"/>
            <a:ext cx="1662174" cy="50405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Picture 5">
            <a:extLst>
              <a:ext uri="{FF2B5EF4-FFF2-40B4-BE49-F238E27FC236}">
                <a16:creationId xmlns:a16="http://schemas.microsoft.com/office/drawing/2014/main" id="{8230A47C-BCB4-E447-9FA9-A277D5C156BA}"/>
              </a:ext>
            </a:extLst>
          </p:cNvPr>
          <p:cNvPicPr>
            <a:picLocks noChangeAspect="1"/>
          </p:cNvPicPr>
          <p:nvPr/>
        </p:nvPicPr>
        <p:blipFill>
          <a:blip r:embed="rId3"/>
          <a:stretch>
            <a:fillRect/>
          </a:stretch>
        </p:blipFill>
        <p:spPr>
          <a:xfrm>
            <a:off x="4852910" y="2285425"/>
            <a:ext cx="5354520" cy="4257811"/>
          </a:xfrm>
          <a:prstGeom prst="rect">
            <a:avLst/>
          </a:prstGeom>
        </p:spPr>
      </p:pic>
    </p:spTree>
    <p:extLst>
      <p:ext uri="{BB962C8B-B14F-4D97-AF65-F5344CB8AC3E}">
        <p14:creationId xmlns:p14="http://schemas.microsoft.com/office/powerpoint/2010/main" val="3529303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90672" y="1738514"/>
            <a:ext cx="8545888" cy="2824268"/>
            <a:chOff x="4366118" y="1988840"/>
            <a:chExt cx="3926206" cy="2824268"/>
          </a:xfrm>
        </p:grpSpPr>
        <p:sp>
          <p:nvSpPr>
            <p:cNvPr id="3" name="文本框 2"/>
            <p:cNvSpPr txBox="1"/>
            <p:nvPr/>
          </p:nvSpPr>
          <p:spPr>
            <a:xfrm>
              <a:off x="4667856" y="2987220"/>
              <a:ext cx="3624468" cy="769441"/>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03.</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基于聚类的日志解析算法</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348880"/>
            <a:ext cx="1535232" cy="1545467"/>
          </a:xfrm>
          <a:prstGeom prst="rect">
            <a:avLst/>
          </a:prstGeom>
        </p:spPr>
      </p:pic>
    </p:spTree>
    <p:extLst>
      <p:ext uri="{BB962C8B-B14F-4D97-AF65-F5344CB8AC3E}">
        <p14:creationId xmlns:p14="http://schemas.microsoft.com/office/powerpoint/2010/main" val="94538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2" name="矩形 11"/>
          <p:cNvSpPr/>
          <p:nvPr/>
        </p:nvSpPr>
        <p:spPr>
          <a:xfrm>
            <a:off x="612103" y="1574714"/>
            <a:ext cx="1690830" cy="463555"/>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事件日志</a:t>
            </a:r>
          </a:p>
        </p:txBody>
      </p:sp>
      <p:sp>
        <p:nvSpPr>
          <p:cNvPr id="13" name="矩形 12"/>
          <p:cNvSpPr/>
          <p:nvPr/>
        </p:nvSpPr>
        <p:spPr>
          <a:xfrm>
            <a:off x="623392" y="1925381"/>
            <a:ext cx="10597764" cy="12242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事件日志为对系统内发生的事件或计算机系统上的应用程序跟踪记录的文本，一般来说，一个日志消息，记录了一个特定的事件，同时包含一些属性：时间戳（记录事件的发生时间），信息级别（表示事件的严重程度，比方说</a:t>
            </a:r>
            <a:r>
              <a:rPr lang="en-US" altLang="zh-CN" dirty="0">
                <a:solidFill>
                  <a:schemeClr val="tx1"/>
                </a:solidFill>
              </a:rPr>
              <a:t>INFO</a:t>
            </a:r>
            <a:r>
              <a:rPr lang="zh-CN" altLang="en-US" dirty="0">
                <a:solidFill>
                  <a:schemeClr val="tx1"/>
                </a:solidFill>
              </a:rPr>
              <a:t>），原始信息内容（记录系统运维期间具体发生的事件） </a:t>
            </a:r>
            <a:endParaRPr lang="en-CN" dirty="0">
              <a:solidFill>
                <a:schemeClr val="tx1"/>
              </a:solidFill>
            </a:endParaRPr>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1" name="Picture 20">
            <a:extLst>
              <a:ext uri="{FF2B5EF4-FFF2-40B4-BE49-F238E27FC236}">
                <a16:creationId xmlns:a16="http://schemas.microsoft.com/office/drawing/2014/main" id="{6B384BE2-3BB4-CE4F-AF35-4750F00169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83632" y="3831494"/>
            <a:ext cx="6624736" cy="2016224"/>
          </a:xfrm>
          <a:prstGeom prst="rect">
            <a:avLst/>
          </a:prstGeom>
          <a:noFill/>
          <a:ln>
            <a:noFill/>
          </a:ln>
        </p:spPr>
      </p:pic>
    </p:spTree>
    <p:extLst>
      <p:ext uri="{BB962C8B-B14F-4D97-AF65-F5344CB8AC3E}">
        <p14:creationId xmlns:p14="http://schemas.microsoft.com/office/powerpoint/2010/main" val="209818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3" name="矩形 12"/>
          <p:cNvSpPr/>
          <p:nvPr/>
        </p:nvSpPr>
        <p:spPr>
          <a:xfrm>
            <a:off x="623392" y="1925381"/>
            <a:ext cx="10597764" cy="12242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一般原始的信息内容格式由源码决定，对于下面的</a:t>
            </a:r>
            <a:r>
              <a:rPr lang="en-US" altLang="zh-CN" dirty="0">
                <a:solidFill>
                  <a:schemeClr val="tx1"/>
                </a:solidFill>
              </a:rPr>
              <a:t>c</a:t>
            </a:r>
            <a:r>
              <a:rPr lang="zh-CN" altLang="en-US" dirty="0">
                <a:solidFill>
                  <a:schemeClr val="tx1"/>
                </a:solidFill>
              </a:rPr>
              <a:t>语言代码产生的日志信息，</a:t>
            </a:r>
            <a:r>
              <a:rPr lang="zh-CN" altLang="en-CN" dirty="0">
                <a:solidFill>
                  <a:schemeClr val="tx1"/>
                </a:solidFill>
              </a:rPr>
              <a:t>可以由</a:t>
            </a:r>
            <a:r>
              <a:rPr lang="zh-CN" altLang="en-US" dirty="0">
                <a:solidFill>
                  <a:schemeClr val="tx1"/>
                </a:solidFill>
              </a:rPr>
              <a:t>一个消息模板表示</a:t>
            </a:r>
          </a:p>
        </p:txBody>
      </p:sp>
      <p:sp>
        <p:nvSpPr>
          <p:cNvPr id="12" name="矩形 11"/>
          <p:cNvSpPr/>
          <p:nvPr/>
        </p:nvSpPr>
        <p:spPr>
          <a:xfrm>
            <a:off x="612103" y="1678230"/>
            <a:ext cx="1690830" cy="45462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消息模板</a:t>
            </a:r>
          </a:p>
        </p:txBody>
      </p:sp>
      <p:graphicFrame>
        <p:nvGraphicFramePr>
          <p:cNvPr id="10" name="Object 9">
            <a:extLst>
              <a:ext uri="{FF2B5EF4-FFF2-40B4-BE49-F238E27FC236}">
                <a16:creationId xmlns:a16="http://schemas.microsoft.com/office/drawing/2014/main" id="{AB3E3260-609E-E344-95E1-9E45E43ABCF9}"/>
              </a:ext>
            </a:extLst>
          </p:cNvPr>
          <p:cNvGraphicFramePr>
            <a:graphicFrameLocks noChangeAspect="1"/>
          </p:cNvGraphicFramePr>
          <p:nvPr>
            <p:extLst>
              <p:ext uri="{D42A27DB-BD31-4B8C-83A1-F6EECF244321}">
                <p14:modId xmlns:p14="http://schemas.microsoft.com/office/powerpoint/2010/main" val="2915490369"/>
              </p:ext>
            </p:extLst>
          </p:nvPr>
        </p:nvGraphicFramePr>
        <p:xfrm>
          <a:off x="1631471" y="3544639"/>
          <a:ext cx="8922877" cy="483349"/>
        </p:xfrm>
        <a:graphic>
          <a:graphicData uri="http://schemas.openxmlformats.org/presentationml/2006/ole">
            <mc:AlternateContent xmlns:mc="http://schemas.openxmlformats.org/markup-compatibility/2006">
              <mc:Choice xmlns:v="urn:schemas-microsoft-com:vml" Requires="v">
                <p:oleObj spid="_x0000_s2281" r:id="rId5" imgW="107670600" imgH="5854700" progId="Equation.DSMT4">
                  <p:embed/>
                </p:oleObj>
              </mc:Choice>
              <mc:Fallback>
                <p:oleObj r:id="rId5" imgW="107670600" imgH="5854700" progId="Equation.DSMT4">
                  <p:embed/>
                  <p:pic>
                    <p:nvPicPr>
                      <p:cNvPr id="10" name="Object 9">
                        <a:extLst>
                          <a:ext uri="{FF2B5EF4-FFF2-40B4-BE49-F238E27FC236}">
                            <a16:creationId xmlns:a16="http://schemas.microsoft.com/office/drawing/2014/main" id="{AB3E3260-609E-E344-95E1-9E45E43AB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1471" y="3544639"/>
                        <a:ext cx="8922877" cy="483349"/>
                      </a:xfrm>
                      <a:prstGeom prst="rect">
                        <a:avLst/>
                      </a:prstGeom>
                      <a:noFill/>
                    </p:spPr>
                  </p:pic>
                </p:oleObj>
              </mc:Fallback>
            </mc:AlternateContent>
          </a:graphicData>
        </a:graphic>
      </p:graphicFrame>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graphicFrame>
        <p:nvGraphicFramePr>
          <p:cNvPr id="7" name="Object 6">
            <a:extLst>
              <a:ext uri="{FF2B5EF4-FFF2-40B4-BE49-F238E27FC236}">
                <a16:creationId xmlns:a16="http://schemas.microsoft.com/office/drawing/2014/main" id="{DD49D0CD-A723-694E-A44E-C7BB5B61E906}"/>
              </a:ext>
            </a:extLst>
          </p:cNvPr>
          <p:cNvGraphicFramePr>
            <a:graphicFrameLocks noChangeAspect="1"/>
          </p:cNvGraphicFramePr>
          <p:nvPr>
            <p:extLst>
              <p:ext uri="{D42A27DB-BD31-4B8C-83A1-F6EECF244321}">
                <p14:modId xmlns:p14="http://schemas.microsoft.com/office/powerpoint/2010/main" val="1414460556"/>
              </p:ext>
            </p:extLst>
          </p:nvPr>
        </p:nvGraphicFramePr>
        <p:xfrm>
          <a:off x="1320800" y="4354877"/>
          <a:ext cx="4177192" cy="1508195"/>
        </p:xfrm>
        <a:graphic>
          <a:graphicData uri="http://schemas.openxmlformats.org/presentationml/2006/ole">
            <mc:AlternateContent xmlns:mc="http://schemas.openxmlformats.org/markup-compatibility/2006">
              <mc:Choice xmlns:v="urn:schemas-microsoft-com:vml" Requires="v">
                <p:oleObj spid="_x0000_s2282" r:id="rId7" imgW="56756300" imgH="20485100" progId="Equation.DSMT4">
                  <p:embed/>
                </p:oleObj>
              </mc:Choice>
              <mc:Fallback>
                <p:oleObj r:id="rId7" imgW="56756300" imgH="204851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0800" y="4354877"/>
                        <a:ext cx="4177192" cy="1508195"/>
                      </a:xfrm>
                      <a:prstGeom prst="rect">
                        <a:avLst/>
                      </a:prstGeom>
                      <a:noFill/>
                    </p:spPr>
                  </p:pic>
                </p:oleObj>
              </mc:Fallback>
            </mc:AlternateContent>
          </a:graphicData>
        </a:graphic>
      </p:graphicFrame>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graphicFrame>
        <p:nvGraphicFramePr>
          <p:cNvPr id="14" name="Object 13">
            <a:extLst>
              <a:ext uri="{FF2B5EF4-FFF2-40B4-BE49-F238E27FC236}">
                <a16:creationId xmlns:a16="http://schemas.microsoft.com/office/drawing/2014/main" id="{F56BC279-CD05-F345-A7BB-17978E0957C1}"/>
              </a:ext>
            </a:extLst>
          </p:cNvPr>
          <p:cNvGraphicFramePr>
            <a:graphicFrameLocks noChangeAspect="1"/>
          </p:cNvGraphicFramePr>
          <p:nvPr>
            <p:extLst>
              <p:ext uri="{D42A27DB-BD31-4B8C-83A1-F6EECF244321}">
                <p14:modId xmlns:p14="http://schemas.microsoft.com/office/powerpoint/2010/main" val="283420620"/>
              </p:ext>
            </p:extLst>
          </p:nvPr>
        </p:nvGraphicFramePr>
        <p:xfrm>
          <a:off x="6689235" y="4842390"/>
          <a:ext cx="4531921" cy="533167"/>
        </p:xfrm>
        <a:graphic>
          <a:graphicData uri="http://schemas.openxmlformats.org/presentationml/2006/ole">
            <mc:AlternateContent xmlns:mc="http://schemas.openxmlformats.org/markup-compatibility/2006">
              <mc:Choice xmlns:v="urn:schemas-microsoft-com:vml" Requires="v">
                <p:oleObj spid="_x0000_s2283" r:id="rId9" imgW="39789100" imgH="4686300" progId="Equation.DSMT4">
                  <p:embed/>
                </p:oleObj>
              </mc:Choice>
              <mc:Fallback>
                <p:oleObj r:id="rId9" imgW="39789100" imgH="46863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9235" y="4842390"/>
                        <a:ext cx="4531921" cy="533167"/>
                      </a:xfrm>
                      <a:prstGeom prst="rect">
                        <a:avLst/>
                      </a:prstGeom>
                      <a:noFill/>
                    </p:spPr>
                  </p:pic>
                </p:oleObj>
              </mc:Fallback>
            </mc:AlternateContent>
          </a:graphicData>
        </a:graphic>
      </p:graphicFrame>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64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8" name="Picture 7">
            <a:extLst>
              <a:ext uri="{FF2B5EF4-FFF2-40B4-BE49-F238E27FC236}">
                <a16:creationId xmlns:a16="http://schemas.microsoft.com/office/drawing/2014/main" id="{C989796C-BB8C-644E-9821-30F093EF9FD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05438" y="2137764"/>
            <a:ext cx="6202856" cy="4398352"/>
          </a:xfrm>
          <a:prstGeom prst="rect">
            <a:avLst/>
          </a:prstGeom>
          <a:noFill/>
          <a:ln>
            <a:noFill/>
          </a:ln>
        </p:spPr>
      </p:pic>
      <p:sp>
        <p:nvSpPr>
          <p:cNvPr id="10" name="矩形 12">
            <a:extLst>
              <a:ext uri="{FF2B5EF4-FFF2-40B4-BE49-F238E27FC236}">
                <a16:creationId xmlns:a16="http://schemas.microsoft.com/office/drawing/2014/main" id="{0BF90B80-18B5-F141-99A5-1893C445D5AB}"/>
              </a:ext>
            </a:extLst>
          </p:cNvPr>
          <p:cNvSpPr/>
          <p:nvPr/>
        </p:nvSpPr>
        <p:spPr>
          <a:xfrm>
            <a:off x="3281698" y="671057"/>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日志解析的主要作用就是从大量的日志消息中提取消息模板，一条消息模板对应于一个事件类型，因此，事件日志中的每一条事件都对应于一个事件类型，按照时间顺序排列即可以得到一个事件序列</a:t>
            </a:r>
          </a:p>
        </p:txBody>
      </p:sp>
      <p:sp>
        <p:nvSpPr>
          <p:cNvPr id="12" name="矩形 11">
            <a:extLst>
              <a:ext uri="{FF2B5EF4-FFF2-40B4-BE49-F238E27FC236}">
                <a16:creationId xmlns:a16="http://schemas.microsoft.com/office/drawing/2014/main" id="{B481F587-63F8-7043-BC80-017BE3E069EC}"/>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134016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符号定义</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9A3C875B-59FF-D148-8363-60D6058384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80659" y="453096"/>
            <a:ext cx="6673963" cy="2267670"/>
          </a:xfrm>
          <a:prstGeom prst="rect">
            <a:avLst/>
          </a:prstGeom>
          <a:noFill/>
          <a:ln>
            <a:noFill/>
          </a:ln>
        </p:spPr>
      </p:pic>
      <p:pic>
        <p:nvPicPr>
          <p:cNvPr id="13" name="Picture 12">
            <a:extLst>
              <a:ext uri="{FF2B5EF4-FFF2-40B4-BE49-F238E27FC236}">
                <a16:creationId xmlns:a16="http://schemas.microsoft.com/office/drawing/2014/main" id="{4868FCF3-7373-A041-8106-1AD075DCB0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80658" y="3232286"/>
            <a:ext cx="6673963" cy="2789002"/>
          </a:xfrm>
          <a:prstGeom prst="rect">
            <a:avLst/>
          </a:prstGeom>
          <a:noFill/>
          <a:ln>
            <a:noFill/>
          </a:ln>
        </p:spPr>
      </p:pic>
    </p:spTree>
    <p:extLst>
      <p:ext uri="{BB962C8B-B14F-4D97-AF65-F5344CB8AC3E}">
        <p14:creationId xmlns:p14="http://schemas.microsoft.com/office/powerpoint/2010/main" val="42291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算法概述</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F0DBF57B-0080-4E44-8729-CCB07936513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47728" y="3573016"/>
            <a:ext cx="7898422" cy="2593458"/>
          </a:xfrm>
          <a:prstGeom prst="rect">
            <a:avLst/>
          </a:prstGeom>
          <a:noFill/>
          <a:ln>
            <a:noFill/>
          </a:ln>
        </p:spPr>
      </p:pic>
      <p:sp>
        <p:nvSpPr>
          <p:cNvPr id="14" name="矩形 12">
            <a:extLst>
              <a:ext uri="{FF2B5EF4-FFF2-40B4-BE49-F238E27FC236}">
                <a16:creationId xmlns:a16="http://schemas.microsoft.com/office/drawing/2014/main" id="{2D95B184-13FA-FE42-B144-B11FECB5AE2B}"/>
              </a:ext>
            </a:extLst>
          </p:cNvPr>
          <p:cNvSpPr/>
          <p:nvPr/>
        </p:nvSpPr>
        <p:spPr>
          <a:xfrm>
            <a:off x="3281698" y="671056"/>
            <a:ext cx="8496944" cy="2469912"/>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我们使用聚类算法进行日志解析，在聚类之前首先进行对事件的预处理，该处理包括计算每个事件的长度，使用正则表达式将每个事件中的某些明显的变量标记替换掉，之后将相同长度下的事件分为一组。接着在每一组中使用聚类算法，将相似的消息分成一个类，由于此时同一个类中的消息可能还是由不同的打印语句生成的，在聚类之后需要在每一个类中进行再一次分组使得在这一步操作后，每一个组对应一条独立的打印语句，并在最后生成消息模板</a:t>
            </a:r>
            <a:r>
              <a:rPr lang="en-US" altLang="zh-CN" dirty="0">
                <a:solidFill>
                  <a:schemeClr val="tx1"/>
                </a:solidFill>
              </a:rPr>
              <a:t>/</a:t>
            </a:r>
            <a:r>
              <a:rPr lang="zh-CN" altLang="en-US" dirty="0">
                <a:solidFill>
                  <a:schemeClr val="tx1"/>
                </a:solidFill>
              </a:rPr>
              <a:t>事件类型。</a:t>
            </a:r>
          </a:p>
        </p:txBody>
      </p:sp>
      <p:sp>
        <p:nvSpPr>
          <p:cNvPr id="15" name="矩形 11">
            <a:extLst>
              <a:ext uri="{FF2B5EF4-FFF2-40B4-BE49-F238E27FC236}">
                <a16:creationId xmlns:a16="http://schemas.microsoft.com/office/drawing/2014/main" id="{98E8BDE7-2E75-274C-B0BD-921931533F7E}"/>
              </a:ext>
            </a:extLst>
          </p:cNvPr>
          <p:cNvSpPr/>
          <p:nvPr/>
        </p:nvSpPr>
        <p:spPr>
          <a:xfrm>
            <a:off x="3281698" y="476671"/>
            <a:ext cx="1662174" cy="4409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2376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首先将事件按照事件长度分为若干组，并使用正则表达式将事件中的变量参数进行替换。</a:t>
            </a:r>
            <a:endParaRPr lang="en-US" altLang="zh-CN" dirty="0">
              <a:solidFill>
                <a:schemeClr val="tx1"/>
              </a:solidFill>
            </a:endParaRPr>
          </a:p>
          <a:p>
            <a:pPr algn="just"/>
            <a:r>
              <a:rPr lang="zh-CN" altLang="en-US" dirty="0">
                <a:solidFill>
                  <a:schemeClr val="tx1"/>
                </a:solidFill>
              </a:rPr>
              <a:t>       事件长度定义为事件中独立的标记的数量，我们在这里认为，同一条打印代码打印出来的消息应该是相同长度的。</a:t>
            </a:r>
            <a:endParaRPr lang="en-US" altLang="zh-CN" dirty="0">
              <a:solidFill>
                <a:schemeClr val="tx1"/>
              </a:solidFill>
            </a:endParaRPr>
          </a:p>
          <a:p>
            <a:pPr algn="just"/>
            <a:r>
              <a:rPr lang="zh-CN" altLang="en-US" dirty="0">
                <a:solidFill>
                  <a:schemeClr val="tx1"/>
                </a:solidFill>
              </a:rPr>
              <a:t>       通过定义显式的规则表达来描述这些典型的标记变量，并将这些标记变量使用空来表示。</a:t>
            </a: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步骤一</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Object 15">
            <a:extLst>
              <a:ext uri="{FF2B5EF4-FFF2-40B4-BE49-F238E27FC236}">
                <a16:creationId xmlns:a16="http://schemas.microsoft.com/office/drawing/2014/main" id="{3218D409-5142-6845-87A4-985D246390D8}"/>
              </a:ext>
            </a:extLst>
          </p:cNvPr>
          <p:cNvGraphicFramePr>
            <a:graphicFrameLocks noChangeAspect="1"/>
          </p:cNvGraphicFramePr>
          <p:nvPr>
            <p:extLst>
              <p:ext uri="{D42A27DB-BD31-4B8C-83A1-F6EECF244321}">
                <p14:modId xmlns:p14="http://schemas.microsoft.com/office/powerpoint/2010/main" val="2541783691"/>
              </p:ext>
            </p:extLst>
          </p:nvPr>
        </p:nvGraphicFramePr>
        <p:xfrm>
          <a:off x="6711904" y="1481622"/>
          <a:ext cx="3611201" cy="885098"/>
        </p:xfrm>
        <a:graphic>
          <a:graphicData uri="http://schemas.openxmlformats.org/presentationml/2006/ole">
            <mc:AlternateContent xmlns:mc="http://schemas.openxmlformats.org/markup-compatibility/2006">
              <mc:Choice xmlns:v="urn:schemas-microsoft-com:vml" Requires="v">
                <p:oleObj spid="_x0000_s8285" r:id="rId6" imgW="62611000" imgH="15214600" progId="Equation.DSMT4">
                  <p:embed/>
                </p:oleObj>
              </mc:Choice>
              <mc:Fallback>
                <p:oleObj r:id="rId6" imgW="62611000" imgH="15214600" progId="Equation.DSMT4">
                  <p:embed/>
                  <p:pic>
                    <p:nvPicPr>
                      <p:cNvPr id="6" name="Object 5">
                        <a:extLst>
                          <a:ext uri="{FF2B5EF4-FFF2-40B4-BE49-F238E27FC236}">
                            <a16:creationId xmlns:a16="http://schemas.microsoft.com/office/drawing/2014/main" id="{114A4BAA-B8A5-0249-A132-F2B67F09D9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1904" y="1481622"/>
                        <a:ext cx="3611201" cy="885098"/>
                      </a:xfrm>
                      <a:prstGeom prst="rect">
                        <a:avLst/>
                      </a:prstGeom>
                      <a:noFill/>
                    </p:spPr>
                  </p:pic>
                </p:oleObj>
              </mc:Fallback>
            </mc:AlternateContent>
          </a:graphicData>
        </a:graphic>
      </p:graphicFrame>
      <p:graphicFrame>
        <p:nvGraphicFramePr>
          <p:cNvPr id="17" name="Object 16">
            <a:extLst>
              <a:ext uri="{FF2B5EF4-FFF2-40B4-BE49-F238E27FC236}">
                <a16:creationId xmlns:a16="http://schemas.microsoft.com/office/drawing/2014/main" id="{684F355E-7CAE-7F4C-9996-C4054C4A3E84}"/>
              </a:ext>
            </a:extLst>
          </p:cNvPr>
          <p:cNvGraphicFramePr>
            <a:graphicFrameLocks noChangeAspect="1"/>
          </p:cNvGraphicFramePr>
          <p:nvPr>
            <p:extLst>
              <p:ext uri="{D42A27DB-BD31-4B8C-83A1-F6EECF244321}">
                <p14:modId xmlns:p14="http://schemas.microsoft.com/office/powerpoint/2010/main" val="3335248234"/>
              </p:ext>
            </p:extLst>
          </p:nvPr>
        </p:nvGraphicFramePr>
        <p:xfrm>
          <a:off x="6711905" y="2695995"/>
          <a:ext cx="4248472" cy="3593499"/>
        </p:xfrm>
        <a:graphic>
          <a:graphicData uri="http://schemas.openxmlformats.org/presentationml/2006/ole">
            <mc:AlternateContent xmlns:mc="http://schemas.openxmlformats.org/markup-compatibility/2006">
              <mc:Choice xmlns:v="urn:schemas-microsoft-com:vml" Requires="v">
                <p:oleObj spid="_x0000_s8286" r:id="rId8" imgW="79578200" imgH="67297300" progId="Equation.DSMT4">
                  <p:embed/>
                </p:oleObj>
              </mc:Choice>
              <mc:Fallback>
                <p:oleObj r:id="rId8" imgW="79578200" imgH="67297300" progId="Equation.DSMT4">
                  <p:embed/>
                  <p:pic>
                    <p:nvPicPr>
                      <p:cNvPr id="7" name="Object 6">
                        <a:extLst>
                          <a:ext uri="{FF2B5EF4-FFF2-40B4-BE49-F238E27FC236}">
                            <a16:creationId xmlns:a16="http://schemas.microsoft.com/office/drawing/2014/main" id="{CAC52680-780F-524E-BBCF-AA807FBCA4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1905" y="2695995"/>
                        <a:ext cx="4248472" cy="3593499"/>
                      </a:xfrm>
                      <a:prstGeom prst="rect">
                        <a:avLst/>
                      </a:prstGeom>
                      <a:noFill/>
                    </p:spPr>
                  </p:pic>
                </p:oleObj>
              </mc:Fallback>
            </mc:AlternateContent>
          </a:graphicData>
        </a:graphic>
      </p:graphicFrame>
    </p:spTree>
    <p:extLst>
      <p:ext uri="{BB962C8B-B14F-4D97-AF65-F5344CB8AC3E}">
        <p14:creationId xmlns:p14="http://schemas.microsoft.com/office/powerpoint/2010/main" val="353115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每一条消息都可以看成是标记的有序序列，在第一步中，我们得到的</a:t>
            </a:r>
            <a:r>
              <a:rPr lang="en-US" altLang="zh-CN" dirty="0">
                <a:solidFill>
                  <a:schemeClr val="tx1"/>
                </a:solidFill>
              </a:rPr>
              <a:t>Message Map</a:t>
            </a:r>
            <a:r>
              <a:rPr lang="zh-CN" altLang="en-US" dirty="0">
                <a:solidFill>
                  <a:schemeClr val="tx1"/>
                </a:solidFill>
              </a:rPr>
              <a:t>中每一个组的消息长度都是相同的，在这一步我们使用聚类算法将每一组中的消息进行聚类。</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步骤二</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Object 18">
            <a:extLst>
              <a:ext uri="{FF2B5EF4-FFF2-40B4-BE49-F238E27FC236}">
                <a16:creationId xmlns:a16="http://schemas.microsoft.com/office/drawing/2014/main" id="{3D658082-1FE7-A248-AB94-58CDC20E4F60}"/>
              </a:ext>
            </a:extLst>
          </p:cNvPr>
          <p:cNvGraphicFramePr>
            <a:graphicFrameLocks noChangeAspect="1"/>
          </p:cNvGraphicFramePr>
          <p:nvPr>
            <p:extLst>
              <p:ext uri="{D42A27DB-BD31-4B8C-83A1-F6EECF244321}">
                <p14:modId xmlns:p14="http://schemas.microsoft.com/office/powerpoint/2010/main" val="2855483633"/>
              </p:ext>
            </p:extLst>
          </p:nvPr>
        </p:nvGraphicFramePr>
        <p:xfrm>
          <a:off x="6744417" y="1543769"/>
          <a:ext cx="2413983" cy="914387"/>
        </p:xfrm>
        <a:graphic>
          <a:graphicData uri="http://schemas.openxmlformats.org/presentationml/2006/ole">
            <mc:AlternateContent xmlns:mc="http://schemas.openxmlformats.org/markup-compatibility/2006">
              <mc:Choice xmlns:v="urn:schemas-microsoft-com:vml" Requires="v">
                <p:oleObj spid="_x0000_s9309" r:id="rId6" imgW="40373300" imgH="15214600" progId="Equation.DSMT4">
                  <p:embed/>
                </p:oleObj>
              </mc:Choice>
              <mc:Fallback>
                <p:oleObj r:id="rId6" imgW="40373300" imgH="15214600" progId="Equation.DSMT4">
                  <p:embed/>
                  <p:pic>
                    <p:nvPicPr>
                      <p:cNvPr id="8" name="Object 7">
                        <a:extLst>
                          <a:ext uri="{FF2B5EF4-FFF2-40B4-BE49-F238E27FC236}">
                            <a16:creationId xmlns:a16="http://schemas.microsoft.com/office/drawing/2014/main" id="{804ED658-FE4E-5C41-A222-DA60D238EF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4417" y="1543769"/>
                        <a:ext cx="2413983" cy="914387"/>
                      </a:xfrm>
                      <a:prstGeom prst="rect">
                        <a:avLst/>
                      </a:prstGeom>
                      <a:noFill/>
                    </p:spPr>
                  </p:pic>
                </p:oleObj>
              </mc:Fallback>
            </mc:AlternateContent>
          </a:graphicData>
        </a:graphic>
      </p:graphicFrame>
      <p:graphicFrame>
        <p:nvGraphicFramePr>
          <p:cNvPr id="20" name="Object 19">
            <a:extLst>
              <a:ext uri="{FF2B5EF4-FFF2-40B4-BE49-F238E27FC236}">
                <a16:creationId xmlns:a16="http://schemas.microsoft.com/office/drawing/2014/main" id="{17D1D57F-5EEC-CB4C-BF96-DF3A518BF6D9}"/>
              </a:ext>
            </a:extLst>
          </p:cNvPr>
          <p:cNvGraphicFramePr>
            <a:graphicFrameLocks noChangeAspect="1"/>
          </p:cNvGraphicFramePr>
          <p:nvPr>
            <p:extLst>
              <p:ext uri="{D42A27DB-BD31-4B8C-83A1-F6EECF244321}">
                <p14:modId xmlns:p14="http://schemas.microsoft.com/office/powerpoint/2010/main" val="4100874909"/>
              </p:ext>
            </p:extLst>
          </p:nvPr>
        </p:nvGraphicFramePr>
        <p:xfrm>
          <a:off x="6739976" y="2800906"/>
          <a:ext cx="5010842" cy="3456384"/>
        </p:xfrm>
        <a:graphic>
          <a:graphicData uri="http://schemas.openxmlformats.org/presentationml/2006/ole">
            <mc:AlternateContent xmlns:mc="http://schemas.openxmlformats.org/markup-compatibility/2006">
              <mc:Choice xmlns:v="urn:schemas-microsoft-com:vml" Requires="v">
                <p:oleObj spid="_x0000_s9310" r:id="rId8" imgW="90703400" imgH="62611000" progId="Equation.DSMT4">
                  <p:embed/>
                </p:oleObj>
              </mc:Choice>
              <mc:Fallback>
                <p:oleObj r:id="rId8" imgW="90703400" imgH="62611000" progId="Equation.DSMT4">
                  <p:embed/>
                  <p:pic>
                    <p:nvPicPr>
                      <p:cNvPr id="10" name="Object 9">
                        <a:extLst>
                          <a:ext uri="{FF2B5EF4-FFF2-40B4-BE49-F238E27FC236}">
                            <a16:creationId xmlns:a16="http://schemas.microsoft.com/office/drawing/2014/main" id="{F30E7EBA-454D-F04F-A580-25DA2CD5AE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9976" y="2800906"/>
                        <a:ext cx="5010842" cy="3456384"/>
                      </a:xfrm>
                      <a:prstGeom prst="rect">
                        <a:avLst/>
                      </a:prstGeom>
                      <a:noFill/>
                    </p:spPr>
                  </p:pic>
                </p:oleObj>
              </mc:Fallback>
            </mc:AlternateContent>
          </a:graphicData>
        </a:graphic>
      </p:graphicFrame>
    </p:spTree>
    <p:extLst>
      <p:ext uri="{BB962C8B-B14F-4D97-AF65-F5344CB8AC3E}">
        <p14:creationId xmlns:p14="http://schemas.microsoft.com/office/powerpoint/2010/main" val="398412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对于一个</a:t>
            </a:r>
            <a:r>
              <a:rPr lang="en-US" altLang="zh-CN" dirty="0">
                <a:solidFill>
                  <a:schemeClr val="tx1"/>
                </a:solidFill>
              </a:rPr>
              <a:t>Message Cluster</a:t>
            </a:r>
            <a:r>
              <a:rPr lang="zh-CN" altLang="en-US" dirty="0">
                <a:solidFill>
                  <a:schemeClr val="tx1"/>
                </a:solidFill>
              </a:rPr>
              <a:t>，设这一个</a:t>
            </a:r>
            <a:r>
              <a:rPr lang="en-US" altLang="zh-CN" dirty="0">
                <a:solidFill>
                  <a:schemeClr val="tx1"/>
                </a:solidFill>
              </a:rPr>
              <a:t>cluster</a:t>
            </a:r>
            <a:r>
              <a:rPr lang="zh-CN" altLang="en-US" dirty="0">
                <a:solidFill>
                  <a:schemeClr val="tx1"/>
                </a:solidFill>
              </a:rPr>
              <a:t>中消息的消息长度都为</a:t>
            </a:r>
            <a:r>
              <a:rPr lang="en-US" altLang="zh-CN" dirty="0">
                <a:solidFill>
                  <a:schemeClr val="tx1"/>
                </a:solidFill>
              </a:rPr>
              <a:t>N</a:t>
            </a:r>
            <a:r>
              <a:rPr lang="zh-CN" altLang="en-US" dirty="0">
                <a:solidFill>
                  <a:schemeClr val="tx1"/>
                </a:solidFill>
              </a:rPr>
              <a:t>，其中这些消息的公共标记有</a:t>
            </a:r>
            <a:r>
              <a:rPr lang="en-US" altLang="zh-CN" dirty="0">
                <a:solidFill>
                  <a:schemeClr val="tx1"/>
                </a:solidFill>
              </a:rPr>
              <a:t>M</a:t>
            </a:r>
            <a:r>
              <a:rPr lang="zh-CN" altLang="en-US" dirty="0">
                <a:solidFill>
                  <a:schemeClr val="tx1"/>
                </a:solidFill>
              </a:rPr>
              <a:t>个，这</a:t>
            </a:r>
            <a:r>
              <a:rPr lang="en-US" altLang="zh-CN" dirty="0">
                <a:solidFill>
                  <a:schemeClr val="tx1"/>
                </a:solidFill>
              </a:rPr>
              <a:t>M</a:t>
            </a:r>
            <a:r>
              <a:rPr lang="zh-CN" altLang="en-US" dirty="0">
                <a:solidFill>
                  <a:schemeClr val="tx1"/>
                </a:solidFill>
              </a:rPr>
              <a:t>个公共标记将每一条消息划分为</a:t>
            </a:r>
            <a:r>
              <a:rPr lang="en-US" altLang="zh-CN" dirty="0">
                <a:solidFill>
                  <a:schemeClr val="tx1"/>
                </a:solidFill>
              </a:rPr>
              <a:t>M+1</a:t>
            </a:r>
            <a:r>
              <a:rPr lang="zh-CN" altLang="en-US" dirty="0">
                <a:solidFill>
                  <a:schemeClr val="tx1"/>
                </a:solidFill>
              </a:rPr>
              <a:t>个位置，对其中的一个位置，我们可以得到一个</a:t>
            </a:r>
            <a:r>
              <a:rPr lang="en-US" altLang="zh-CN" dirty="0">
                <a:solidFill>
                  <a:schemeClr val="tx1"/>
                </a:solidFill>
              </a:rPr>
              <a:t>Message Cluster</a:t>
            </a:r>
            <a:r>
              <a:rPr lang="zh-CN" altLang="en-US" dirty="0">
                <a:solidFill>
                  <a:schemeClr val="tx1"/>
                </a:solidFill>
              </a:rPr>
              <a:t>中每个消息在这个位置的标记序列，空用</a:t>
            </a:r>
            <a:r>
              <a:rPr lang="en-US" altLang="zh-CN" dirty="0">
                <a:solidFill>
                  <a:schemeClr val="tx1"/>
                </a:solidFill>
              </a:rPr>
              <a:t>0</a:t>
            </a:r>
            <a:r>
              <a:rPr lang="zh-CN" altLang="en-US" dirty="0">
                <a:solidFill>
                  <a:schemeClr val="tx1"/>
                </a:solidFill>
              </a:rPr>
              <a:t>表示，统计在这个位置上标记序列一共有多少不同的值</a:t>
            </a:r>
            <a:r>
              <a:rPr lang="en-US" altLang="zh-CN" dirty="0">
                <a:solidFill>
                  <a:schemeClr val="tx1"/>
                </a:solidFill>
              </a:rPr>
              <a:t>V</a:t>
            </a:r>
            <a:r>
              <a:rPr lang="zh-CN" altLang="en-US" dirty="0">
                <a:solidFill>
                  <a:schemeClr val="tx1"/>
                </a:solidFill>
              </a:rPr>
              <a:t>，一般来说，</a:t>
            </a:r>
            <a:r>
              <a:rPr lang="en-US" altLang="zh-CN" dirty="0">
                <a:solidFill>
                  <a:schemeClr val="tx1"/>
                </a:solidFill>
              </a:rPr>
              <a:t>V</a:t>
            </a:r>
            <a:r>
              <a:rPr lang="zh-CN" altLang="en-US" dirty="0">
                <a:solidFill>
                  <a:schemeClr val="tx1"/>
                </a:solidFill>
              </a:rPr>
              <a:t>的值越多表示这个位置越不可能是标记常量，我们在这里同样引入阈值，当</a:t>
            </a:r>
            <a:r>
              <a:rPr lang="en-US" altLang="zh-CN" dirty="0">
                <a:solidFill>
                  <a:schemeClr val="tx1"/>
                </a:solidFill>
              </a:rPr>
              <a:t>V</a:t>
            </a:r>
            <a:r>
              <a:rPr lang="zh-CN" altLang="en-US" dirty="0">
                <a:solidFill>
                  <a:schemeClr val="tx1"/>
                </a:solidFill>
              </a:rPr>
              <a:t>超过阈值时，我们认为这个位置的标记是标记变量，并且不再进行划分组的操作，当</a:t>
            </a:r>
            <a:r>
              <a:rPr lang="en-US" altLang="zh-CN" dirty="0">
                <a:solidFill>
                  <a:schemeClr val="tx1"/>
                </a:solidFill>
              </a:rPr>
              <a:t>V</a:t>
            </a:r>
            <a:r>
              <a:rPr lang="zh-CN" altLang="en-US" dirty="0">
                <a:solidFill>
                  <a:schemeClr val="tx1"/>
                </a:solidFill>
              </a:rPr>
              <a:t>不超过阈值时，我们认为这个位置的标记都是标记常量，并将这个</a:t>
            </a:r>
            <a:r>
              <a:rPr lang="en-US" altLang="zh-CN" dirty="0">
                <a:solidFill>
                  <a:schemeClr val="tx1"/>
                </a:solidFill>
              </a:rPr>
              <a:t>Message Cluster</a:t>
            </a:r>
            <a:r>
              <a:rPr lang="zh-CN" altLang="en-US" dirty="0">
                <a:solidFill>
                  <a:schemeClr val="tx1"/>
                </a:solidFill>
              </a:rPr>
              <a:t>划分为</a:t>
            </a:r>
            <a:r>
              <a:rPr lang="en-US" altLang="zh-CN" dirty="0">
                <a:solidFill>
                  <a:schemeClr val="tx1"/>
                </a:solidFill>
              </a:rPr>
              <a:t>V+1</a:t>
            </a:r>
            <a:r>
              <a:rPr lang="zh-CN" altLang="en-US" dirty="0">
                <a:solidFill>
                  <a:schemeClr val="tx1"/>
                </a:solidFill>
              </a:rPr>
              <a:t>各组。</a:t>
            </a:r>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步骤三</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16">
            <a:extLst>
              <a:ext uri="{FF2B5EF4-FFF2-40B4-BE49-F238E27FC236}">
                <a16:creationId xmlns:a16="http://schemas.microsoft.com/office/drawing/2014/main" id="{DEBFC7FB-2FD1-FB4D-A176-B0883C2FB31A}"/>
              </a:ext>
            </a:extLst>
          </p:cNvPr>
          <p:cNvGraphicFramePr>
            <a:graphicFrameLocks noChangeAspect="1"/>
          </p:cNvGraphicFramePr>
          <p:nvPr>
            <p:extLst>
              <p:ext uri="{D42A27DB-BD31-4B8C-83A1-F6EECF244321}">
                <p14:modId xmlns:p14="http://schemas.microsoft.com/office/powerpoint/2010/main" val="1663869869"/>
              </p:ext>
            </p:extLst>
          </p:nvPr>
        </p:nvGraphicFramePr>
        <p:xfrm>
          <a:off x="6528048" y="3293016"/>
          <a:ext cx="5459178" cy="1983217"/>
        </p:xfrm>
        <a:graphic>
          <a:graphicData uri="http://schemas.openxmlformats.org/presentationml/2006/ole">
            <mc:AlternateContent xmlns:mc="http://schemas.openxmlformats.org/markup-compatibility/2006">
              <mc:Choice xmlns:v="urn:schemas-microsoft-com:vml" Requires="v">
                <p:oleObj spid="_x0000_s10333" r:id="rId6" imgW="84848700" imgH="31013400" progId="Equation.DSMT4">
                  <p:embed/>
                </p:oleObj>
              </mc:Choice>
              <mc:Fallback>
                <p:oleObj r:id="rId6" imgW="84848700" imgH="31013400" progId="Equation.DSMT4">
                  <p:embed/>
                  <p:pic>
                    <p:nvPicPr>
                      <p:cNvPr id="6" name="Object 5">
                        <a:extLst>
                          <a:ext uri="{FF2B5EF4-FFF2-40B4-BE49-F238E27FC236}">
                            <a16:creationId xmlns:a16="http://schemas.microsoft.com/office/drawing/2014/main" id="{B7C1A651-1A8B-8B4A-ADDF-33D14A96F7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8" y="3293016"/>
                        <a:ext cx="5459178" cy="1983217"/>
                      </a:xfrm>
                      <a:prstGeom prst="rect">
                        <a:avLst/>
                      </a:prstGeom>
                      <a:noFill/>
                    </p:spPr>
                  </p:pic>
                </p:oleObj>
              </mc:Fallback>
            </mc:AlternateContent>
          </a:graphicData>
        </a:graphic>
      </p:graphicFrame>
      <p:graphicFrame>
        <p:nvGraphicFramePr>
          <p:cNvPr id="23" name="Object 22">
            <a:extLst>
              <a:ext uri="{FF2B5EF4-FFF2-40B4-BE49-F238E27FC236}">
                <a16:creationId xmlns:a16="http://schemas.microsoft.com/office/drawing/2014/main" id="{0CBD3064-C8F7-4B49-BBDD-3452EF721CA9}"/>
              </a:ext>
            </a:extLst>
          </p:cNvPr>
          <p:cNvGraphicFramePr>
            <a:graphicFrameLocks noChangeAspect="1"/>
          </p:cNvGraphicFramePr>
          <p:nvPr>
            <p:extLst>
              <p:ext uri="{D42A27DB-BD31-4B8C-83A1-F6EECF244321}">
                <p14:modId xmlns:p14="http://schemas.microsoft.com/office/powerpoint/2010/main" val="56523686"/>
              </p:ext>
            </p:extLst>
          </p:nvPr>
        </p:nvGraphicFramePr>
        <p:xfrm>
          <a:off x="6528048" y="2009778"/>
          <a:ext cx="3763700" cy="1006337"/>
        </p:xfrm>
        <a:graphic>
          <a:graphicData uri="http://schemas.openxmlformats.org/presentationml/2006/ole">
            <mc:AlternateContent xmlns:mc="http://schemas.openxmlformats.org/markup-compatibility/2006">
              <mc:Choice xmlns:v="urn:schemas-microsoft-com:vml" Requires="v">
                <p:oleObj spid="_x0000_s10334" r:id="rId8" imgW="57340500" imgH="15214600" progId="Equation.DSMT4">
                  <p:embed/>
                </p:oleObj>
              </mc:Choice>
              <mc:Fallback>
                <p:oleObj r:id="rId8" imgW="57340500" imgH="15214600" progId="Equation.DSMT4">
                  <p:embed/>
                  <p:pic>
                    <p:nvPicPr>
                      <p:cNvPr id="16" name="Object 15">
                        <a:extLst>
                          <a:ext uri="{FF2B5EF4-FFF2-40B4-BE49-F238E27FC236}">
                            <a16:creationId xmlns:a16="http://schemas.microsoft.com/office/drawing/2014/main" id="{E46FDD6B-E64D-B549-9BEA-AFBDFA3805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8048" y="2009778"/>
                        <a:ext cx="3763700" cy="1006337"/>
                      </a:xfrm>
                      <a:prstGeom prst="rect">
                        <a:avLst/>
                      </a:prstGeom>
                      <a:noFill/>
                    </p:spPr>
                  </p:pic>
                </p:oleObj>
              </mc:Fallback>
            </mc:AlternateContent>
          </a:graphicData>
        </a:graphic>
      </p:graphicFrame>
    </p:spTree>
    <p:extLst>
      <p:ext uri="{BB962C8B-B14F-4D97-AF65-F5344CB8AC3E}">
        <p14:creationId xmlns:p14="http://schemas.microsoft.com/office/powerpoint/2010/main" val="123646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5424059" y="-244932"/>
            <a:ext cx="12733161" cy="200116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75311" y="2705726"/>
            <a:ext cx="748923" cy="1446550"/>
          </a:xfrm>
          <a:prstGeom prst="rect">
            <a:avLst/>
          </a:prstGeom>
          <a:noFill/>
        </p:spPr>
        <p:txBody>
          <a:bodyPr wrap="none" rtlCol="0">
            <a:spAutoFit/>
          </a:bodyPr>
          <a:lstStyle/>
          <a:p>
            <a:r>
              <a:rPr lang="zh-CN" altLang="en-US" sz="4400">
                <a:solidFill>
                  <a:schemeClr val="bg1">
                    <a:lumMod val="95000"/>
                  </a:schemeClr>
                </a:solidFill>
                <a:latin typeface="微软雅黑" panose="020B0503020204020204" pitchFamily="34" charset="-122"/>
                <a:ea typeface="微软雅黑" panose="020B0503020204020204" pitchFamily="34" charset="-122"/>
              </a:rPr>
              <a:t>目</a:t>
            </a:r>
            <a:endParaRPr lang="en-US" altLang="zh-CN" sz="4400">
              <a:solidFill>
                <a:schemeClr val="bg1">
                  <a:lumMod val="95000"/>
                </a:schemeClr>
              </a:solidFill>
              <a:latin typeface="微软雅黑" panose="020B0503020204020204" pitchFamily="34" charset="-122"/>
              <a:ea typeface="微软雅黑" panose="020B0503020204020204" pitchFamily="34" charset="-122"/>
            </a:endParaRPr>
          </a:p>
          <a:p>
            <a:r>
              <a:rPr lang="zh-CN" altLang="en-US" sz="4400">
                <a:solidFill>
                  <a:schemeClr val="bg1">
                    <a:lumMod val="95000"/>
                  </a:schemeClr>
                </a:solidFill>
                <a:latin typeface="微软雅黑" panose="020B0503020204020204" pitchFamily="34" charset="-122"/>
                <a:ea typeface="微软雅黑" panose="020B0503020204020204" pitchFamily="34" charset="-122"/>
              </a:rPr>
              <a:t>录</a:t>
            </a:r>
          </a:p>
        </p:txBody>
      </p:sp>
      <p:grpSp>
        <p:nvGrpSpPr>
          <p:cNvPr id="33" name="组合 9">
            <a:extLst>
              <a:ext uri="{FF2B5EF4-FFF2-40B4-BE49-F238E27FC236}">
                <a16:creationId xmlns:a16="http://schemas.microsoft.com/office/drawing/2014/main" id="{5A675C90-C1E8-304F-93A9-62E2FBF04713}"/>
              </a:ext>
            </a:extLst>
          </p:cNvPr>
          <p:cNvGrpSpPr/>
          <p:nvPr/>
        </p:nvGrpSpPr>
        <p:grpSpPr>
          <a:xfrm>
            <a:off x="3287688" y="829362"/>
            <a:ext cx="7416824" cy="639813"/>
            <a:chOff x="1343472" y="2420888"/>
            <a:chExt cx="3384378" cy="639812"/>
          </a:xfrm>
        </p:grpSpPr>
        <p:sp>
          <p:nvSpPr>
            <p:cNvPr id="34" name="矩形 4">
              <a:extLst>
                <a:ext uri="{FF2B5EF4-FFF2-40B4-BE49-F238E27FC236}">
                  <a16:creationId xmlns:a16="http://schemas.microsoft.com/office/drawing/2014/main" id="{CE17DE37-D478-6147-B192-3155CA1964A4}"/>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文本框 5">
              <a:extLst>
                <a:ext uri="{FF2B5EF4-FFF2-40B4-BE49-F238E27FC236}">
                  <a16:creationId xmlns:a16="http://schemas.microsoft.com/office/drawing/2014/main" id="{43BF1D7A-5D8D-6A49-B45E-B8007154F498}"/>
                </a:ext>
              </a:extLst>
            </p:cNvPr>
            <p:cNvSpPr txBox="1"/>
            <p:nvPr/>
          </p:nvSpPr>
          <p:spPr>
            <a:xfrm>
              <a:off x="1346259" y="2463800"/>
              <a:ext cx="632955" cy="523220"/>
            </a:xfrm>
            <a:prstGeom prst="rect">
              <a:avLst/>
            </a:prstGeom>
            <a:solidFill>
              <a:srgbClr val="0553A7"/>
            </a:solid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6">
              <a:extLst>
                <a:ext uri="{FF2B5EF4-FFF2-40B4-BE49-F238E27FC236}">
                  <a16:creationId xmlns:a16="http://schemas.microsoft.com/office/drawing/2014/main" id="{20DED1DF-4C4C-3842-BFFD-83B184F26B06}"/>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文本框 8">
              <a:extLst>
                <a:ext uri="{FF2B5EF4-FFF2-40B4-BE49-F238E27FC236}">
                  <a16:creationId xmlns:a16="http://schemas.microsoft.com/office/drawing/2014/main" id="{631CC1CF-ACA0-2241-B662-3C4A2ED4E32E}"/>
                </a:ext>
              </a:extLst>
            </p:cNvPr>
            <p:cNvSpPr txBox="1"/>
            <p:nvPr/>
          </p:nvSpPr>
          <p:spPr>
            <a:xfrm>
              <a:off x="2387658" y="2476500"/>
              <a:ext cx="2340192" cy="523219"/>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论文绪论</a:t>
              </a:r>
            </a:p>
          </p:txBody>
        </p:sp>
      </p:grpSp>
      <p:grpSp>
        <p:nvGrpSpPr>
          <p:cNvPr id="38" name="组合 10">
            <a:extLst>
              <a:ext uri="{FF2B5EF4-FFF2-40B4-BE49-F238E27FC236}">
                <a16:creationId xmlns:a16="http://schemas.microsoft.com/office/drawing/2014/main" id="{9905BDEB-3B26-AF46-8DEE-79003C69E8D9}"/>
              </a:ext>
            </a:extLst>
          </p:cNvPr>
          <p:cNvGrpSpPr/>
          <p:nvPr/>
        </p:nvGrpSpPr>
        <p:grpSpPr>
          <a:xfrm>
            <a:off x="3287688" y="1718362"/>
            <a:ext cx="7416824" cy="639813"/>
            <a:chOff x="1343472" y="2420888"/>
            <a:chExt cx="3384378" cy="639812"/>
          </a:xfrm>
        </p:grpSpPr>
        <p:sp>
          <p:nvSpPr>
            <p:cNvPr id="39" name="矩形 11">
              <a:extLst>
                <a:ext uri="{FF2B5EF4-FFF2-40B4-BE49-F238E27FC236}">
                  <a16:creationId xmlns:a16="http://schemas.microsoft.com/office/drawing/2014/main" id="{75D92B18-11B7-C646-A28B-B50D6F7D55FD}"/>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文本框 12">
              <a:extLst>
                <a:ext uri="{FF2B5EF4-FFF2-40B4-BE49-F238E27FC236}">
                  <a16:creationId xmlns:a16="http://schemas.microsoft.com/office/drawing/2014/main" id="{9A2ECA61-FE18-FB42-917C-791CD2C61098}"/>
                </a:ext>
              </a:extLst>
            </p:cNvPr>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41" name="矩形 13">
              <a:extLst>
                <a:ext uri="{FF2B5EF4-FFF2-40B4-BE49-F238E27FC236}">
                  <a16:creationId xmlns:a16="http://schemas.microsoft.com/office/drawing/2014/main" id="{FE20851D-C0E7-9742-A3CC-30159E5E57FE}"/>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文本框 14">
              <a:extLst>
                <a:ext uri="{FF2B5EF4-FFF2-40B4-BE49-F238E27FC236}">
                  <a16:creationId xmlns:a16="http://schemas.microsoft.com/office/drawing/2014/main" id="{82E4450B-CC06-E744-AA89-CA9D22B0FA58}"/>
                </a:ext>
              </a:extLst>
            </p:cNvPr>
            <p:cNvSpPr txBox="1"/>
            <p:nvPr/>
          </p:nvSpPr>
          <p:spPr>
            <a:xfrm>
              <a:off x="2387658" y="2476500"/>
              <a:ext cx="2340192" cy="523219"/>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基于日志数据的异常检测</a:t>
              </a:r>
            </a:p>
          </p:txBody>
        </p:sp>
      </p:grpSp>
      <p:grpSp>
        <p:nvGrpSpPr>
          <p:cNvPr id="43" name="组合 15">
            <a:extLst>
              <a:ext uri="{FF2B5EF4-FFF2-40B4-BE49-F238E27FC236}">
                <a16:creationId xmlns:a16="http://schemas.microsoft.com/office/drawing/2014/main" id="{C5334B6C-1CE7-1C4F-BF89-02DCA5529B04}"/>
              </a:ext>
            </a:extLst>
          </p:cNvPr>
          <p:cNvGrpSpPr/>
          <p:nvPr/>
        </p:nvGrpSpPr>
        <p:grpSpPr>
          <a:xfrm>
            <a:off x="3287688" y="2620063"/>
            <a:ext cx="7416824" cy="1009720"/>
            <a:chOff x="1343472" y="2420888"/>
            <a:chExt cx="3384378" cy="1009718"/>
          </a:xfrm>
        </p:grpSpPr>
        <p:sp>
          <p:nvSpPr>
            <p:cNvPr id="44" name="矩形 16">
              <a:extLst>
                <a:ext uri="{FF2B5EF4-FFF2-40B4-BE49-F238E27FC236}">
                  <a16:creationId xmlns:a16="http://schemas.microsoft.com/office/drawing/2014/main" id="{1B836AAF-EB4E-A049-BCDC-D6D3FA6B704E}"/>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文本框 17">
              <a:extLst>
                <a:ext uri="{FF2B5EF4-FFF2-40B4-BE49-F238E27FC236}">
                  <a16:creationId xmlns:a16="http://schemas.microsoft.com/office/drawing/2014/main" id="{9EB367DB-7BB9-9242-A775-87EAE8B067DC}"/>
                </a:ext>
              </a:extLst>
            </p:cNvPr>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46" name="矩形 18">
              <a:extLst>
                <a:ext uri="{FF2B5EF4-FFF2-40B4-BE49-F238E27FC236}">
                  <a16:creationId xmlns:a16="http://schemas.microsoft.com/office/drawing/2014/main" id="{F77491F8-45CD-F040-82AD-54B1CAF40A4B}"/>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文本框 19">
              <a:extLst>
                <a:ext uri="{FF2B5EF4-FFF2-40B4-BE49-F238E27FC236}">
                  <a16:creationId xmlns:a16="http://schemas.microsoft.com/office/drawing/2014/main" id="{F6AA5FE9-7550-D043-9624-C63B75F6D378}"/>
                </a:ext>
              </a:extLst>
            </p:cNvPr>
            <p:cNvSpPr txBox="1"/>
            <p:nvPr/>
          </p:nvSpPr>
          <p:spPr>
            <a:xfrm>
              <a:off x="2387658" y="2476500"/>
              <a:ext cx="2340192" cy="954106"/>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zh-CN" altLang="en-CN" sz="2800" dirty="0">
                  <a:solidFill>
                    <a:schemeClr val="tx1">
                      <a:lumMod val="85000"/>
                      <a:lumOff val="15000"/>
                    </a:schemeClr>
                  </a:solidFill>
                  <a:latin typeface="微软雅黑" panose="020B0503020204020204" pitchFamily="34" charset="-122"/>
                  <a:ea typeface="微软雅黑" panose="020B0503020204020204" pitchFamily="34" charset="-122"/>
                </a:rPr>
                <a:t>聚类</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的日志解析算法</a:t>
              </a:r>
            </a:p>
          </p:txBody>
        </p:sp>
      </p:grpSp>
      <p:grpSp>
        <p:nvGrpSpPr>
          <p:cNvPr id="48" name="组合 22">
            <a:extLst>
              <a:ext uri="{FF2B5EF4-FFF2-40B4-BE49-F238E27FC236}">
                <a16:creationId xmlns:a16="http://schemas.microsoft.com/office/drawing/2014/main" id="{3365AD90-ED57-DD4F-A00B-F4E2F1BDAAAC}"/>
              </a:ext>
            </a:extLst>
          </p:cNvPr>
          <p:cNvGrpSpPr/>
          <p:nvPr/>
        </p:nvGrpSpPr>
        <p:grpSpPr>
          <a:xfrm>
            <a:off x="3287688" y="3483663"/>
            <a:ext cx="7416824" cy="1009720"/>
            <a:chOff x="1343472" y="2420888"/>
            <a:chExt cx="3384378" cy="1009718"/>
          </a:xfrm>
        </p:grpSpPr>
        <p:sp>
          <p:nvSpPr>
            <p:cNvPr id="49" name="矩形 23">
              <a:extLst>
                <a:ext uri="{FF2B5EF4-FFF2-40B4-BE49-F238E27FC236}">
                  <a16:creationId xmlns:a16="http://schemas.microsoft.com/office/drawing/2014/main" id="{BA2E98A6-1B3C-1645-8391-75A185C63B54}"/>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文本框 24">
              <a:extLst>
                <a:ext uri="{FF2B5EF4-FFF2-40B4-BE49-F238E27FC236}">
                  <a16:creationId xmlns:a16="http://schemas.microsoft.com/office/drawing/2014/main" id="{1564E1DF-CA34-E24A-B8E5-8F5D58DC32E8}"/>
                </a:ext>
              </a:extLst>
            </p:cNvPr>
            <p:cNvSpPr txBox="1"/>
            <p:nvPr/>
          </p:nvSpPr>
          <p:spPr>
            <a:xfrm>
              <a:off x="1346259" y="2463800"/>
              <a:ext cx="632955" cy="523220"/>
            </a:xfrm>
            <a:prstGeom prst="rect">
              <a:avLst/>
            </a:prstGeom>
            <a:noFill/>
          </p:spPr>
          <p:txBody>
            <a:bodyPr wrap="square" rtlCol="0">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51" name="矩形 25">
              <a:extLst>
                <a:ext uri="{FF2B5EF4-FFF2-40B4-BE49-F238E27FC236}">
                  <a16:creationId xmlns:a16="http://schemas.microsoft.com/office/drawing/2014/main" id="{2354CA93-1A80-7C47-A79C-398AF4F24196}"/>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文本框 26">
              <a:extLst>
                <a:ext uri="{FF2B5EF4-FFF2-40B4-BE49-F238E27FC236}">
                  <a16:creationId xmlns:a16="http://schemas.microsoft.com/office/drawing/2014/main" id="{207C2F95-2884-2148-B134-76C5F0194C5B}"/>
                </a:ext>
              </a:extLst>
            </p:cNvPr>
            <p:cNvSpPr txBox="1"/>
            <p:nvPr/>
          </p:nvSpPr>
          <p:spPr>
            <a:xfrm>
              <a:off x="2387658" y="2476500"/>
              <a:ext cx="2340192" cy="954106"/>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基于窗口的特征提取算法</a:t>
              </a:r>
            </a:p>
          </p:txBody>
        </p:sp>
      </p:grpSp>
      <p:grpSp>
        <p:nvGrpSpPr>
          <p:cNvPr id="53" name="组合 27">
            <a:extLst>
              <a:ext uri="{FF2B5EF4-FFF2-40B4-BE49-F238E27FC236}">
                <a16:creationId xmlns:a16="http://schemas.microsoft.com/office/drawing/2014/main" id="{B181B6BC-025C-D149-B8CC-EF7160043324}"/>
              </a:ext>
            </a:extLst>
          </p:cNvPr>
          <p:cNvGrpSpPr/>
          <p:nvPr/>
        </p:nvGrpSpPr>
        <p:grpSpPr>
          <a:xfrm>
            <a:off x="3287688" y="4359963"/>
            <a:ext cx="7416824" cy="1009720"/>
            <a:chOff x="1343472" y="2420888"/>
            <a:chExt cx="3384378" cy="1009718"/>
          </a:xfrm>
        </p:grpSpPr>
        <p:sp>
          <p:nvSpPr>
            <p:cNvPr id="54" name="矩形 28">
              <a:extLst>
                <a:ext uri="{FF2B5EF4-FFF2-40B4-BE49-F238E27FC236}">
                  <a16:creationId xmlns:a16="http://schemas.microsoft.com/office/drawing/2014/main" id="{4A524725-ED05-ED42-B688-EF19D5562700}"/>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文本框 29">
              <a:extLst>
                <a:ext uri="{FF2B5EF4-FFF2-40B4-BE49-F238E27FC236}">
                  <a16:creationId xmlns:a16="http://schemas.microsoft.com/office/drawing/2014/main" id="{7D52E53D-0709-8749-9DBF-DEC83832FBCF}"/>
                </a:ext>
              </a:extLst>
            </p:cNvPr>
            <p:cNvSpPr txBox="1"/>
            <p:nvPr/>
          </p:nvSpPr>
          <p:spPr>
            <a:xfrm>
              <a:off x="1346259" y="2463800"/>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6" name="矩形 30">
              <a:extLst>
                <a:ext uri="{FF2B5EF4-FFF2-40B4-BE49-F238E27FC236}">
                  <a16:creationId xmlns:a16="http://schemas.microsoft.com/office/drawing/2014/main" id="{B80F3EB6-020C-1D41-8181-FB57647BED57}"/>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文本框 31">
              <a:extLst>
                <a:ext uri="{FF2B5EF4-FFF2-40B4-BE49-F238E27FC236}">
                  <a16:creationId xmlns:a16="http://schemas.microsoft.com/office/drawing/2014/main" id="{8E0FFAD8-AD1A-1C4E-955F-1D80051615C6}"/>
                </a:ext>
              </a:extLst>
            </p:cNvPr>
            <p:cNvSpPr txBox="1"/>
            <p:nvPr/>
          </p:nvSpPr>
          <p:spPr>
            <a:xfrm>
              <a:off x="2387658" y="2476500"/>
              <a:ext cx="2340192" cy="954106"/>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基于序列相似性的异常检测</a:t>
              </a:r>
            </a:p>
          </p:txBody>
        </p:sp>
      </p:grpSp>
      <p:grpSp>
        <p:nvGrpSpPr>
          <p:cNvPr id="58" name="组合 27">
            <a:extLst>
              <a:ext uri="{FF2B5EF4-FFF2-40B4-BE49-F238E27FC236}">
                <a16:creationId xmlns:a16="http://schemas.microsoft.com/office/drawing/2014/main" id="{53AA9397-E1BB-044D-AFF8-120DEFEA7F3B}"/>
              </a:ext>
            </a:extLst>
          </p:cNvPr>
          <p:cNvGrpSpPr/>
          <p:nvPr/>
        </p:nvGrpSpPr>
        <p:grpSpPr>
          <a:xfrm>
            <a:off x="3284598" y="5205010"/>
            <a:ext cx="7420246" cy="639813"/>
            <a:chOff x="1343472" y="2420888"/>
            <a:chExt cx="3384378" cy="639812"/>
          </a:xfrm>
        </p:grpSpPr>
        <p:sp>
          <p:nvSpPr>
            <p:cNvPr id="59" name="矩形 28">
              <a:extLst>
                <a:ext uri="{FF2B5EF4-FFF2-40B4-BE49-F238E27FC236}">
                  <a16:creationId xmlns:a16="http://schemas.microsoft.com/office/drawing/2014/main" id="{0CBA5D24-12AE-F340-A485-13D3A400FF4C}"/>
                </a:ext>
              </a:extLst>
            </p:cNvPr>
            <p:cNvSpPr/>
            <p:nvPr/>
          </p:nvSpPr>
          <p:spPr>
            <a:xfrm>
              <a:off x="1343472" y="2420888"/>
              <a:ext cx="612328" cy="612328"/>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文本框 29">
              <a:extLst>
                <a:ext uri="{FF2B5EF4-FFF2-40B4-BE49-F238E27FC236}">
                  <a16:creationId xmlns:a16="http://schemas.microsoft.com/office/drawing/2014/main" id="{DAE12995-6EC9-D749-B76A-5DDC5842B6CB}"/>
                </a:ext>
              </a:extLst>
            </p:cNvPr>
            <p:cNvSpPr txBox="1"/>
            <p:nvPr/>
          </p:nvSpPr>
          <p:spPr>
            <a:xfrm>
              <a:off x="1346259" y="2463800"/>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06</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1" name="矩形 30">
              <a:extLst>
                <a:ext uri="{FF2B5EF4-FFF2-40B4-BE49-F238E27FC236}">
                  <a16:creationId xmlns:a16="http://schemas.microsoft.com/office/drawing/2014/main" id="{060F4563-962D-5547-941F-B2B7C963509D}"/>
                </a:ext>
              </a:extLst>
            </p:cNvPr>
            <p:cNvSpPr/>
            <p:nvPr/>
          </p:nvSpPr>
          <p:spPr>
            <a:xfrm>
              <a:off x="1919536" y="2420888"/>
              <a:ext cx="2664296" cy="639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文本框 31">
              <a:extLst>
                <a:ext uri="{FF2B5EF4-FFF2-40B4-BE49-F238E27FC236}">
                  <a16:creationId xmlns:a16="http://schemas.microsoft.com/office/drawing/2014/main" id="{4C6CA3CF-81DA-0D48-8005-1B3BF47E2E7C}"/>
                </a:ext>
              </a:extLst>
            </p:cNvPr>
            <p:cNvSpPr txBox="1"/>
            <p:nvPr/>
          </p:nvSpPr>
          <p:spPr>
            <a:xfrm>
              <a:off x="2387658" y="2476500"/>
              <a:ext cx="2340192" cy="523219"/>
            </a:xfrm>
            <a:prstGeom prst="rect">
              <a:avLst/>
            </a:prstGeom>
            <a:noFill/>
          </p:spPr>
          <p:txBody>
            <a:bodyPr wrap="square" rtlCol="0">
              <a:spAutoFit/>
            </a:bodyPr>
            <a:lstStyle/>
            <a:p>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总结与展望</a:t>
              </a:r>
            </a:p>
          </p:txBody>
        </p:sp>
      </p:grpSp>
    </p:spTree>
    <p:extLst>
      <p:ext uri="{BB962C8B-B14F-4D97-AF65-F5344CB8AC3E}">
        <p14:creationId xmlns:p14="http://schemas.microsoft.com/office/powerpoint/2010/main" val="53206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经过上面的几个步骤，我们认为一个</a:t>
            </a:r>
            <a:r>
              <a:rPr lang="en-US" altLang="zh-CN" dirty="0">
                <a:solidFill>
                  <a:schemeClr val="tx1"/>
                </a:solidFill>
              </a:rPr>
              <a:t>Message Group</a:t>
            </a:r>
            <a:r>
              <a:rPr lang="zh-CN" altLang="en-US" dirty="0">
                <a:solidFill>
                  <a:schemeClr val="tx1"/>
                </a:solidFill>
              </a:rPr>
              <a:t>中可以由一个消息模板描述来表示，通过将一个</a:t>
            </a:r>
            <a:r>
              <a:rPr lang="en-US" altLang="zh-CN" dirty="0">
                <a:solidFill>
                  <a:schemeClr val="tx1"/>
                </a:solidFill>
              </a:rPr>
              <a:t>Message Group</a:t>
            </a:r>
            <a:r>
              <a:rPr lang="zh-CN" altLang="en-US" dirty="0">
                <a:solidFill>
                  <a:schemeClr val="tx1"/>
                </a:solidFill>
              </a:rPr>
              <a:t>中所有消息的公共部分作为标记常量，其余的标记为标记变量，统一用通配符表示，我们可以得到一个</a:t>
            </a:r>
            <a:r>
              <a:rPr lang="en-US" altLang="zh-CN" dirty="0">
                <a:solidFill>
                  <a:schemeClr val="tx1"/>
                </a:solidFill>
              </a:rPr>
              <a:t>Message Group</a:t>
            </a:r>
            <a:r>
              <a:rPr lang="zh-CN" altLang="en-US" dirty="0">
                <a:solidFill>
                  <a:schemeClr val="tx1"/>
                </a:solidFill>
              </a:rPr>
              <a:t>的消息模板描述。</a:t>
            </a:r>
            <a:endParaRPr lang="en-US" altLang="zh-CN" dirty="0">
              <a:solidFill>
                <a:schemeClr val="tx1"/>
              </a:solidFill>
            </a:endParaRPr>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步骤四</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16">
            <a:extLst>
              <a:ext uri="{FF2B5EF4-FFF2-40B4-BE49-F238E27FC236}">
                <a16:creationId xmlns:a16="http://schemas.microsoft.com/office/drawing/2014/main" id="{4181A114-548D-4D4B-BBC6-81CEB2622856}"/>
              </a:ext>
            </a:extLst>
          </p:cNvPr>
          <p:cNvGraphicFramePr>
            <a:graphicFrameLocks noChangeAspect="1"/>
          </p:cNvGraphicFramePr>
          <p:nvPr>
            <p:extLst>
              <p:ext uri="{D42A27DB-BD31-4B8C-83A1-F6EECF244321}">
                <p14:modId xmlns:p14="http://schemas.microsoft.com/office/powerpoint/2010/main" val="3026178340"/>
              </p:ext>
            </p:extLst>
          </p:nvPr>
        </p:nvGraphicFramePr>
        <p:xfrm>
          <a:off x="6689235" y="2497656"/>
          <a:ext cx="4177192" cy="1508195"/>
        </p:xfrm>
        <a:graphic>
          <a:graphicData uri="http://schemas.openxmlformats.org/presentationml/2006/ole">
            <mc:AlternateContent xmlns:mc="http://schemas.openxmlformats.org/markup-compatibility/2006">
              <mc:Choice xmlns:v="urn:schemas-microsoft-com:vml" Requires="v">
                <p:oleObj spid="_x0000_s18475" r:id="rId6" imgW="56756300" imgH="20485100" progId="Equation.DSMT4">
                  <p:embed/>
                </p:oleObj>
              </mc:Choice>
              <mc:Fallback>
                <p:oleObj r:id="rId6" imgW="56756300" imgH="20485100" progId="Equation.DSMT4">
                  <p:embed/>
                  <p:pic>
                    <p:nvPicPr>
                      <p:cNvPr id="7" name="Object 6">
                        <a:extLst>
                          <a:ext uri="{FF2B5EF4-FFF2-40B4-BE49-F238E27FC236}">
                            <a16:creationId xmlns:a16="http://schemas.microsoft.com/office/drawing/2014/main" id="{DD49D0CD-A723-694E-A44E-C7BB5B61E9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9235" y="2497656"/>
                        <a:ext cx="4177192" cy="1508195"/>
                      </a:xfrm>
                      <a:prstGeom prst="rect">
                        <a:avLst/>
                      </a:prstGeom>
                      <a:noFill/>
                    </p:spPr>
                  </p:pic>
                </p:oleObj>
              </mc:Fallback>
            </mc:AlternateContent>
          </a:graphicData>
        </a:graphic>
      </p:graphicFrame>
      <p:graphicFrame>
        <p:nvGraphicFramePr>
          <p:cNvPr id="19" name="Object 18">
            <a:extLst>
              <a:ext uri="{FF2B5EF4-FFF2-40B4-BE49-F238E27FC236}">
                <a16:creationId xmlns:a16="http://schemas.microsoft.com/office/drawing/2014/main" id="{F250D81E-9B26-3C4A-8B1C-99D59F5D623C}"/>
              </a:ext>
            </a:extLst>
          </p:cNvPr>
          <p:cNvGraphicFramePr>
            <a:graphicFrameLocks noChangeAspect="1"/>
          </p:cNvGraphicFramePr>
          <p:nvPr>
            <p:extLst>
              <p:ext uri="{D42A27DB-BD31-4B8C-83A1-F6EECF244321}">
                <p14:modId xmlns:p14="http://schemas.microsoft.com/office/powerpoint/2010/main" val="2836452411"/>
              </p:ext>
            </p:extLst>
          </p:nvPr>
        </p:nvGraphicFramePr>
        <p:xfrm>
          <a:off x="6689235" y="4842390"/>
          <a:ext cx="4531921" cy="533167"/>
        </p:xfrm>
        <a:graphic>
          <a:graphicData uri="http://schemas.openxmlformats.org/presentationml/2006/ole">
            <mc:AlternateContent xmlns:mc="http://schemas.openxmlformats.org/markup-compatibility/2006">
              <mc:Choice xmlns:v="urn:schemas-microsoft-com:vml" Requires="v">
                <p:oleObj spid="_x0000_s18476" r:id="rId8" imgW="39789100" imgH="4686300" progId="Equation.DSMT4">
                  <p:embed/>
                </p:oleObj>
              </mc:Choice>
              <mc:Fallback>
                <p:oleObj r:id="rId8" imgW="39789100" imgH="4686300" progId="Equation.DSMT4">
                  <p:embed/>
                  <p:pic>
                    <p:nvPicPr>
                      <p:cNvPr id="14" name="Object 13">
                        <a:extLst>
                          <a:ext uri="{FF2B5EF4-FFF2-40B4-BE49-F238E27FC236}">
                            <a16:creationId xmlns:a16="http://schemas.microsoft.com/office/drawing/2014/main" id="{F56BC279-CD05-F345-A7BB-17978E0957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9235" y="4842390"/>
                        <a:ext cx="4531921" cy="533167"/>
                      </a:xfrm>
                      <a:prstGeom prst="rect">
                        <a:avLst/>
                      </a:prstGeom>
                      <a:noFill/>
                    </p:spPr>
                  </p:pic>
                </p:oleObj>
              </mc:Fallback>
            </mc:AlternateContent>
          </a:graphicData>
        </a:graphic>
      </p:graphicFrame>
    </p:spTree>
    <p:extLst>
      <p:ext uri="{BB962C8B-B14F-4D97-AF65-F5344CB8AC3E}">
        <p14:creationId xmlns:p14="http://schemas.microsoft.com/office/powerpoint/2010/main" val="673949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677067" y="1803165"/>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我们引入一个深度为</a:t>
            </a:r>
            <a:r>
              <a:rPr lang="en-US" altLang="zh-CN" dirty="0">
                <a:solidFill>
                  <a:schemeClr val="tx1"/>
                </a:solidFill>
              </a:rPr>
              <a:t>3</a:t>
            </a:r>
            <a:r>
              <a:rPr lang="zh-CN" altLang="en-US" dirty="0">
                <a:solidFill>
                  <a:schemeClr val="tx1"/>
                </a:solidFill>
              </a:rPr>
              <a:t>的树结构模型来存储之前在日志训练集中提取的消息模板</a:t>
            </a:r>
            <a:r>
              <a:rPr lang="en-US" altLang="zh-CN" dirty="0">
                <a:solidFill>
                  <a:schemeClr val="tx1"/>
                </a:solidFill>
              </a:rPr>
              <a:t>/</a:t>
            </a:r>
            <a:r>
              <a:rPr lang="zh-CN" altLang="en-US" dirty="0">
                <a:solidFill>
                  <a:schemeClr val="tx1"/>
                </a:solidFill>
              </a:rPr>
              <a:t>事件类型，如图，我们称这个树结构为消息模板树，根节点的子节点为消息长度，消息长度的子节点也是树的孩子节点为消息模板</a:t>
            </a:r>
            <a:r>
              <a:rPr lang="en-US" altLang="zh-CN" dirty="0">
                <a:solidFill>
                  <a:schemeClr val="tx1"/>
                </a:solidFill>
              </a:rPr>
              <a:t>/</a:t>
            </a:r>
            <a:r>
              <a:rPr lang="zh-CN" altLang="en-US" dirty="0">
                <a:solidFill>
                  <a:schemeClr val="tx1"/>
                </a:solidFill>
              </a:rPr>
              <a:t>事件类型，对于一条新的消息，我们会计算它的消息长度，再根据正则表达式替换其中的符合规则的标记，与消息模板树孩子节点中的消息模板一一比较，直到找到匹配的消息模板，如果找不到，则视其为异常日志消息。 </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62749" y="1543769"/>
            <a:ext cx="219289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新消息的消息模板</a:t>
            </a:r>
            <a:r>
              <a:rPr lang="en-CN" dirty="0"/>
              <a:t> </a:t>
            </a:r>
            <a:endParaRPr lang="zh-CN" altLang="en-US" dirty="0"/>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6EA961B2-9273-3C4F-AEE6-4FE3171574C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534376" y="1851900"/>
            <a:ext cx="4994875" cy="4070444"/>
          </a:xfrm>
          <a:prstGeom prst="rect">
            <a:avLst/>
          </a:prstGeom>
          <a:noFill/>
          <a:ln>
            <a:noFill/>
          </a:ln>
        </p:spPr>
      </p:pic>
    </p:spTree>
    <p:extLst>
      <p:ext uri="{BB962C8B-B14F-4D97-AF65-F5344CB8AC3E}">
        <p14:creationId xmlns:p14="http://schemas.microsoft.com/office/powerpoint/2010/main" val="4084456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10265" y="1012954"/>
            <a:ext cx="473714" cy="483209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数据来源为在线实训平台</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2DC98BF7-39EA-054B-93EF-909018C737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42182" y="332656"/>
            <a:ext cx="7406346" cy="6264696"/>
          </a:xfrm>
          <a:prstGeom prst="rect">
            <a:avLst/>
          </a:prstGeom>
          <a:noFill/>
          <a:ln>
            <a:noFill/>
          </a:ln>
        </p:spPr>
      </p:pic>
    </p:spTree>
    <p:extLst>
      <p:ext uri="{BB962C8B-B14F-4D97-AF65-F5344CB8AC3E}">
        <p14:creationId xmlns:p14="http://schemas.microsoft.com/office/powerpoint/2010/main" val="1908149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基于聚类的日志解析算法</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10265" y="2557063"/>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实验结果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9FEE56B6-4D29-4B49-8015-070F80FE70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47728" y="275926"/>
            <a:ext cx="4413250" cy="6271895"/>
          </a:xfrm>
          <a:prstGeom prst="rect">
            <a:avLst/>
          </a:prstGeom>
          <a:noFill/>
          <a:ln>
            <a:noFill/>
          </a:ln>
        </p:spPr>
      </p:pic>
    </p:spTree>
    <p:extLst>
      <p:ext uri="{BB962C8B-B14F-4D97-AF65-F5344CB8AC3E}">
        <p14:creationId xmlns:p14="http://schemas.microsoft.com/office/powerpoint/2010/main" val="2473519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90672" y="1738514"/>
            <a:ext cx="8545888" cy="2824268"/>
            <a:chOff x="4366118" y="1988840"/>
            <a:chExt cx="3926206" cy="2824268"/>
          </a:xfrm>
        </p:grpSpPr>
        <p:sp>
          <p:nvSpPr>
            <p:cNvPr id="3" name="文本框 2"/>
            <p:cNvSpPr txBox="1"/>
            <p:nvPr/>
          </p:nvSpPr>
          <p:spPr>
            <a:xfrm>
              <a:off x="4667856" y="2987220"/>
              <a:ext cx="3624468" cy="769441"/>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04.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基于窗口的特征提取算法</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348880"/>
            <a:ext cx="1535232" cy="1545467"/>
          </a:xfrm>
          <a:prstGeom prst="rect">
            <a:avLst/>
          </a:prstGeom>
        </p:spPr>
      </p:pic>
    </p:spTree>
    <p:extLst>
      <p:ext uri="{BB962C8B-B14F-4D97-AF65-F5344CB8AC3E}">
        <p14:creationId xmlns:p14="http://schemas.microsoft.com/office/powerpoint/2010/main" val="203023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基于窗口的特征提取技术</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窗口技术</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8" name="图片 1">
            <a:extLst>
              <a:ext uri="{FF2B5EF4-FFF2-40B4-BE49-F238E27FC236}">
                <a16:creationId xmlns:a16="http://schemas.microsoft.com/office/drawing/2014/main" id="{0D9A8B22-0EC3-2F45-96BA-5AB247E883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87688" y="2564904"/>
            <a:ext cx="8064896" cy="3601570"/>
          </a:xfrm>
          <a:prstGeom prst="rect">
            <a:avLst/>
          </a:prstGeom>
          <a:noFill/>
          <a:ln>
            <a:noFill/>
          </a:ln>
        </p:spPr>
      </p:pic>
      <p:sp>
        <p:nvSpPr>
          <p:cNvPr id="13" name="矩形 12">
            <a:extLst>
              <a:ext uri="{FF2B5EF4-FFF2-40B4-BE49-F238E27FC236}">
                <a16:creationId xmlns:a16="http://schemas.microsoft.com/office/drawing/2014/main" id="{3683F43D-591A-9243-B981-1B9D4C5BDD71}"/>
              </a:ext>
            </a:extLst>
          </p:cNvPr>
          <p:cNvSpPr/>
          <p:nvPr/>
        </p:nvSpPr>
        <p:spPr>
          <a:xfrm>
            <a:off x="3281698" y="671057"/>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窗口可以将一个数据集分为有限块，每个块作为一个组进行处理。窗口技术实际上总是基于时间的，其中窗口中按顺序排列的元素具有连续增加的逻辑时间戳。</a:t>
            </a:r>
          </a:p>
        </p:txBody>
      </p:sp>
      <p:sp>
        <p:nvSpPr>
          <p:cNvPr id="14" name="矩形 11">
            <a:extLst>
              <a:ext uri="{FF2B5EF4-FFF2-40B4-BE49-F238E27FC236}">
                <a16:creationId xmlns:a16="http://schemas.microsoft.com/office/drawing/2014/main" id="{7EF0CF0B-0780-C449-885F-D33E26844E3B}"/>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97952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基于窗口的特征提取技术</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特征提取</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2" name="矩形 12">
            <a:extLst>
              <a:ext uri="{FF2B5EF4-FFF2-40B4-BE49-F238E27FC236}">
                <a16:creationId xmlns:a16="http://schemas.microsoft.com/office/drawing/2014/main" id="{9BC1AAB8-047C-9B49-B094-F5B6BC542D8F}"/>
              </a:ext>
            </a:extLst>
          </p:cNvPr>
          <p:cNvSpPr/>
          <p:nvPr/>
        </p:nvSpPr>
        <p:spPr>
          <a:xfrm>
            <a:off x="3281698" y="671057"/>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固定窗口技术相较于滑动窗口和会话窗口这两种技术来说，一方面可以更为全面地记录到发生的事件，另一方面可以提升特征提取算法的性能。 </a:t>
            </a:r>
          </a:p>
        </p:txBody>
      </p:sp>
      <p:sp>
        <p:nvSpPr>
          <p:cNvPr id="13" name="矩形 11">
            <a:extLst>
              <a:ext uri="{FF2B5EF4-FFF2-40B4-BE49-F238E27FC236}">
                <a16:creationId xmlns:a16="http://schemas.microsoft.com/office/drawing/2014/main" id="{C14A2280-C59B-2640-9354-891FC6A13DC4}"/>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固定窗口</a:t>
            </a:r>
          </a:p>
        </p:txBody>
      </p:sp>
      <p:sp>
        <p:nvSpPr>
          <p:cNvPr id="14" name="矩形 12">
            <a:extLst>
              <a:ext uri="{FF2B5EF4-FFF2-40B4-BE49-F238E27FC236}">
                <a16:creationId xmlns:a16="http://schemas.microsoft.com/office/drawing/2014/main" id="{20D30F94-BCA4-8242-8E1F-56824739BF29}"/>
              </a:ext>
            </a:extLst>
          </p:cNvPr>
          <p:cNvSpPr/>
          <p:nvPr/>
        </p:nvSpPr>
        <p:spPr>
          <a:xfrm>
            <a:off x="3281698" y="2704056"/>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本文主要研究了以下几个比较普遍的特征：整体的事件频次和单独的事件频次。</a:t>
            </a:r>
          </a:p>
        </p:txBody>
      </p:sp>
      <p:sp>
        <p:nvSpPr>
          <p:cNvPr id="15" name="矩形 11">
            <a:extLst>
              <a:ext uri="{FF2B5EF4-FFF2-40B4-BE49-F238E27FC236}">
                <a16:creationId xmlns:a16="http://schemas.microsoft.com/office/drawing/2014/main" id="{C77992F0-B755-F54D-9BB6-AF52B843EC3C}"/>
              </a:ext>
            </a:extLst>
          </p:cNvPr>
          <p:cNvSpPr/>
          <p:nvPr/>
        </p:nvSpPr>
        <p:spPr>
          <a:xfrm>
            <a:off x="3281698" y="2509670"/>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特征提取</a:t>
            </a:r>
          </a:p>
        </p:txBody>
      </p:sp>
      <p:sp>
        <p:nvSpPr>
          <p:cNvPr id="16" name="矩形 12">
            <a:extLst>
              <a:ext uri="{FF2B5EF4-FFF2-40B4-BE49-F238E27FC236}">
                <a16:creationId xmlns:a16="http://schemas.microsoft.com/office/drawing/2014/main" id="{920E32F3-451A-2541-B472-A3483B1A0A5B}"/>
              </a:ext>
            </a:extLst>
          </p:cNvPr>
          <p:cNvSpPr/>
          <p:nvPr/>
        </p:nvSpPr>
        <p:spPr>
          <a:xfrm>
            <a:off x="3295042" y="4842992"/>
            <a:ext cx="8496944" cy="1166776"/>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我们需要那些会在系统异常出现时波动发生明显变化的事件类型作为我们主要研究的对象，我们主要使用坡度过滤、窗口最大值过滤和窗口平均值过滤这三种方法。</a:t>
            </a:r>
          </a:p>
        </p:txBody>
      </p:sp>
      <p:sp>
        <p:nvSpPr>
          <p:cNvPr id="17" name="矩形 11">
            <a:extLst>
              <a:ext uri="{FF2B5EF4-FFF2-40B4-BE49-F238E27FC236}">
                <a16:creationId xmlns:a16="http://schemas.microsoft.com/office/drawing/2014/main" id="{C1743D65-5973-324E-B0ED-6D64990F0A51}"/>
              </a:ext>
            </a:extLst>
          </p:cNvPr>
          <p:cNvSpPr/>
          <p:nvPr/>
        </p:nvSpPr>
        <p:spPr>
          <a:xfrm>
            <a:off x="3295042" y="4648606"/>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特征筛选</a:t>
            </a:r>
          </a:p>
        </p:txBody>
      </p:sp>
    </p:spTree>
    <p:extLst>
      <p:ext uri="{BB962C8B-B14F-4D97-AF65-F5344CB8AC3E}">
        <p14:creationId xmlns:p14="http://schemas.microsoft.com/office/powerpoint/2010/main" val="2960763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基于窗口的特征提取技术</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实验结果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9856E094-4B2F-7D42-B7F0-DD44F8EBA4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27089" y="2348880"/>
            <a:ext cx="5949392" cy="4068162"/>
          </a:xfrm>
          <a:prstGeom prst="rect">
            <a:avLst/>
          </a:prstGeom>
          <a:noFill/>
          <a:ln>
            <a:noFill/>
          </a:ln>
        </p:spPr>
      </p:pic>
      <p:sp>
        <p:nvSpPr>
          <p:cNvPr id="12" name="矩形 12">
            <a:extLst>
              <a:ext uri="{FF2B5EF4-FFF2-40B4-BE49-F238E27FC236}">
                <a16:creationId xmlns:a16="http://schemas.microsoft.com/office/drawing/2014/main" id="{9BC1AAB8-047C-9B49-B094-F5B6BC542D8F}"/>
              </a:ext>
            </a:extLst>
          </p:cNvPr>
          <p:cNvSpPr/>
          <p:nvPr/>
        </p:nvSpPr>
        <p:spPr>
          <a:xfrm>
            <a:off x="3281698" y="671056"/>
            <a:ext cx="8496944" cy="1455119"/>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我们利用日志解析技术对原始的日志数据进行处理后，使用固定窗口技术进行特征提取，使用过滤方法进行特征筛选，一般来说，我们将系统异常发生之前一段时间的数据也视为异常数据，在提取特征之后，我们将系统异常发生时以及发生前十分钟的数据标记为异常。</a:t>
            </a:r>
          </a:p>
        </p:txBody>
      </p:sp>
      <p:sp>
        <p:nvSpPr>
          <p:cNvPr id="13" name="矩形 11">
            <a:extLst>
              <a:ext uri="{FF2B5EF4-FFF2-40B4-BE49-F238E27FC236}">
                <a16:creationId xmlns:a16="http://schemas.microsoft.com/office/drawing/2014/main" id="{C14A2280-C59B-2640-9354-891FC6A13DC4}"/>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47725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90672" y="1738514"/>
            <a:ext cx="9265968" cy="2824268"/>
            <a:chOff x="4366118" y="1988840"/>
            <a:chExt cx="3926206" cy="2824268"/>
          </a:xfrm>
        </p:grpSpPr>
        <p:sp>
          <p:nvSpPr>
            <p:cNvPr id="3" name="文本框 2"/>
            <p:cNvSpPr txBox="1"/>
            <p:nvPr/>
          </p:nvSpPr>
          <p:spPr>
            <a:xfrm>
              <a:off x="4667856" y="2987220"/>
              <a:ext cx="3624468" cy="1446550"/>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05.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基于序列相似性的异常检测</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348880"/>
            <a:ext cx="1535232" cy="1545467"/>
          </a:xfrm>
          <a:prstGeom prst="rect">
            <a:avLst/>
          </a:prstGeom>
        </p:spPr>
      </p:pic>
    </p:spTree>
    <p:extLst>
      <p:ext uri="{BB962C8B-B14F-4D97-AF65-F5344CB8AC3E}">
        <p14:creationId xmlns:p14="http://schemas.microsoft.com/office/powerpoint/2010/main" val="3063426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12" name="图片 95">
            <a:extLst>
              <a:ext uri="{FF2B5EF4-FFF2-40B4-BE49-F238E27FC236}">
                <a16:creationId xmlns:a16="http://schemas.microsoft.com/office/drawing/2014/main" id="{6C970834-CFCD-134E-805F-41CA5848E19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3079" y="1950702"/>
            <a:ext cx="5910138" cy="3702674"/>
          </a:xfrm>
          <a:prstGeom prst="rect">
            <a:avLst/>
          </a:prstGeom>
          <a:noFill/>
          <a:ln>
            <a:noFill/>
          </a:ln>
        </p:spPr>
      </p:pic>
      <p:sp>
        <p:nvSpPr>
          <p:cNvPr id="14" name="矩形 12">
            <a:extLst>
              <a:ext uri="{FF2B5EF4-FFF2-40B4-BE49-F238E27FC236}">
                <a16:creationId xmlns:a16="http://schemas.microsoft.com/office/drawing/2014/main" id="{E424B414-106F-3546-9815-ED0E769EA924}"/>
              </a:ext>
            </a:extLst>
          </p:cNvPr>
          <p:cNvSpPr/>
          <p:nvPr/>
        </p:nvSpPr>
        <p:spPr>
          <a:xfrm>
            <a:off x="7001941" y="1792196"/>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异常检测算法的主要思想是对给定时间序列中每一点，计算由该点向前展开的子序列在滑动窗口中的异常性。一般来说，异常数据的异常性相较于正常数据会明显增大，算法利用某一特定的统计分布来拟合时间序列中各点向前展开的时间子序列在整条时间序列中的异常性，当异常性偏离该分布中心较大时，该点被视为异常点．</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87623" y="1532800"/>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算法概述</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592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组合 16"/>
          <p:cNvGrpSpPr/>
          <p:nvPr/>
        </p:nvGrpSpPr>
        <p:grpSpPr>
          <a:xfrm>
            <a:off x="4665566" y="2016866"/>
            <a:ext cx="3926206" cy="2824268"/>
            <a:chOff x="4366118" y="1988840"/>
            <a:chExt cx="3926206" cy="2824268"/>
          </a:xfrm>
        </p:grpSpPr>
        <p:sp>
          <p:nvSpPr>
            <p:cNvPr id="3" name="文本框 2"/>
            <p:cNvSpPr txBox="1"/>
            <p:nvPr/>
          </p:nvSpPr>
          <p:spPr>
            <a:xfrm>
              <a:off x="4667856" y="2987220"/>
              <a:ext cx="3624468" cy="769441"/>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01.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论文绪论</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334" y="2627232"/>
            <a:ext cx="1535232" cy="1545467"/>
          </a:xfrm>
          <a:prstGeom prst="rect">
            <a:avLst/>
          </a:prstGeom>
        </p:spPr>
      </p:pic>
    </p:spTree>
    <p:extLst>
      <p:ext uri="{BB962C8B-B14F-4D97-AF65-F5344CB8AC3E}">
        <p14:creationId xmlns:p14="http://schemas.microsoft.com/office/powerpoint/2010/main" val="99989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首先给出异常检测算法的相关符号定义，包括时间序列、滑动窗口、时间子序列、最相似非几配对、异常性、异常点</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符号定义</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F916E0F-AABB-1144-B387-1FA7CDFCC106}"/>
              </a:ext>
            </a:extLst>
          </p:cNvPr>
          <p:cNvPicPr>
            <a:picLocks noChangeAspect="1"/>
          </p:cNvPicPr>
          <p:nvPr/>
        </p:nvPicPr>
        <p:blipFill>
          <a:blip r:embed="rId5"/>
          <a:stretch>
            <a:fillRect/>
          </a:stretch>
        </p:blipFill>
        <p:spPr>
          <a:xfrm>
            <a:off x="625378" y="2138780"/>
            <a:ext cx="5937802" cy="3600400"/>
          </a:xfrm>
          <a:prstGeom prst="rect">
            <a:avLst/>
          </a:prstGeom>
        </p:spPr>
      </p:pic>
    </p:spTree>
    <p:extLst>
      <p:ext uri="{BB962C8B-B14F-4D97-AF65-F5344CB8AC3E}">
        <p14:creationId xmlns:p14="http://schemas.microsoft.com/office/powerpoint/2010/main" val="1219396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a:t>
            </a:r>
            <a:r>
              <a:rPr lang="en-US" altLang="zh-CN" dirty="0" err="1">
                <a:solidFill>
                  <a:schemeClr val="tx1"/>
                </a:solidFill>
              </a:rPr>
              <a:t>AnomalyCalculate</a:t>
            </a:r>
            <a:r>
              <a:rPr lang="zh-CN" altLang="en-US" dirty="0">
                <a:solidFill>
                  <a:schemeClr val="tx1"/>
                </a:solidFill>
              </a:rPr>
              <a:t>算法计算时间序列中各点异常性的具体方法是通过给定长度为</a:t>
            </a:r>
            <a:r>
              <a:rPr lang="en-US" altLang="zh-CN" dirty="0">
                <a:solidFill>
                  <a:schemeClr val="tx1"/>
                </a:solidFill>
              </a:rPr>
              <a:t>n</a:t>
            </a:r>
            <a:r>
              <a:rPr lang="zh-CN" altLang="en-US" dirty="0">
                <a:solidFill>
                  <a:schemeClr val="tx1"/>
                </a:solidFill>
              </a:rPr>
              <a:t>的时间序列以及其中的时间子序列、计算得到该</a:t>
            </a:r>
            <a:r>
              <a:rPr lang="zh-CN" altLang="en-CN" dirty="0">
                <a:solidFill>
                  <a:schemeClr val="tx1"/>
                </a:solidFill>
              </a:rPr>
              <a:t>时间子序列</a:t>
            </a:r>
            <a:r>
              <a:rPr lang="zh-CN" altLang="en-US" dirty="0">
                <a:solidFill>
                  <a:schemeClr val="tx1"/>
                </a:solidFill>
              </a:rPr>
              <a:t>在滑动窗口中的最相似</a:t>
            </a:r>
            <a:r>
              <a:rPr lang="zh-CN" altLang="en-CN" dirty="0">
                <a:solidFill>
                  <a:schemeClr val="tx1"/>
                </a:solidFill>
              </a:rPr>
              <a:t>非几</a:t>
            </a:r>
            <a:r>
              <a:rPr lang="zh-CN" altLang="en-US" dirty="0">
                <a:solidFill>
                  <a:schemeClr val="tx1"/>
                </a:solidFill>
              </a:rPr>
              <a:t>配对，将两者的距离作为子序列起始点的异常性。</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算法一</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Object 15">
            <a:extLst>
              <a:ext uri="{FF2B5EF4-FFF2-40B4-BE49-F238E27FC236}">
                <a16:creationId xmlns:a16="http://schemas.microsoft.com/office/drawing/2014/main" id="{235EB2AA-53E7-0347-8E5C-78EF9D1E4BE4}"/>
              </a:ext>
            </a:extLst>
          </p:cNvPr>
          <p:cNvGraphicFramePr>
            <a:graphicFrameLocks noChangeAspect="1"/>
          </p:cNvGraphicFramePr>
          <p:nvPr>
            <p:extLst>
              <p:ext uri="{D42A27DB-BD31-4B8C-83A1-F6EECF244321}">
                <p14:modId xmlns:p14="http://schemas.microsoft.com/office/powerpoint/2010/main" val="24752232"/>
              </p:ext>
            </p:extLst>
          </p:nvPr>
        </p:nvGraphicFramePr>
        <p:xfrm>
          <a:off x="858903" y="2167139"/>
          <a:ext cx="5413982" cy="802921"/>
        </p:xfrm>
        <a:graphic>
          <a:graphicData uri="http://schemas.openxmlformats.org/presentationml/2006/ole">
            <mc:AlternateContent xmlns:mc="http://schemas.openxmlformats.org/markup-compatibility/2006">
              <mc:Choice xmlns:v="urn:schemas-microsoft-com:vml" Requires="v">
                <p:oleObj spid="_x0000_s12422" r:id="rId6" imgW="106502200" imgH="16090900" progId="Equation.DSMT4">
                  <p:embed/>
                </p:oleObj>
              </mc:Choice>
              <mc:Fallback>
                <p:oleObj r:id="rId6" imgW="106502200" imgH="16090900" progId="Equation.DSMT4">
                  <p:embed/>
                  <p:pic>
                    <p:nvPicPr>
                      <p:cNvPr id="7" name="Object 6">
                        <a:extLst>
                          <a:ext uri="{FF2B5EF4-FFF2-40B4-BE49-F238E27FC236}">
                            <a16:creationId xmlns:a16="http://schemas.microsoft.com/office/drawing/2014/main" id="{5F80556D-0371-FB46-8DB9-3F3868DE8D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03" y="2167139"/>
                        <a:ext cx="5413982" cy="802921"/>
                      </a:xfrm>
                      <a:prstGeom prst="rect">
                        <a:avLst/>
                      </a:prstGeom>
                      <a:noFill/>
                    </p:spPr>
                  </p:pic>
                </p:oleObj>
              </mc:Fallback>
            </mc:AlternateContent>
          </a:graphicData>
        </a:graphic>
      </p:graphicFrame>
      <p:graphicFrame>
        <p:nvGraphicFramePr>
          <p:cNvPr id="17" name="Object 16">
            <a:extLst>
              <a:ext uri="{FF2B5EF4-FFF2-40B4-BE49-F238E27FC236}">
                <a16:creationId xmlns:a16="http://schemas.microsoft.com/office/drawing/2014/main" id="{98F69AAB-E0DF-4348-BA8F-98215DB28CF6}"/>
              </a:ext>
            </a:extLst>
          </p:cNvPr>
          <p:cNvGraphicFramePr>
            <a:graphicFrameLocks noChangeAspect="1"/>
          </p:cNvGraphicFramePr>
          <p:nvPr>
            <p:extLst>
              <p:ext uri="{D42A27DB-BD31-4B8C-83A1-F6EECF244321}">
                <p14:modId xmlns:p14="http://schemas.microsoft.com/office/powerpoint/2010/main" val="2671589828"/>
              </p:ext>
            </p:extLst>
          </p:nvPr>
        </p:nvGraphicFramePr>
        <p:xfrm>
          <a:off x="858903" y="3166889"/>
          <a:ext cx="5459863" cy="2592288"/>
        </p:xfrm>
        <a:graphic>
          <a:graphicData uri="http://schemas.openxmlformats.org/presentationml/2006/ole">
            <mc:AlternateContent xmlns:mc="http://schemas.openxmlformats.org/markup-compatibility/2006">
              <mc:Choice xmlns:v="urn:schemas-microsoft-com:vml" Requires="v">
                <p:oleObj spid="_x0000_s12423" r:id="rId8" imgW="114401600" imgH="53835300" progId="Equation.DSMT4">
                  <p:embed/>
                </p:oleObj>
              </mc:Choice>
              <mc:Fallback>
                <p:oleObj r:id="rId8" imgW="114401600" imgH="53835300" progId="Equation.DSMT4">
                  <p:embed/>
                  <p:pic>
                    <p:nvPicPr>
                      <p:cNvPr id="10" name="Object 9">
                        <a:extLst>
                          <a:ext uri="{FF2B5EF4-FFF2-40B4-BE49-F238E27FC236}">
                            <a16:creationId xmlns:a16="http://schemas.microsoft.com/office/drawing/2014/main" id="{87E842A9-9A4B-0449-8357-AA2DAA1D84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903" y="3166889"/>
                        <a:ext cx="5459863" cy="2592288"/>
                      </a:xfrm>
                      <a:prstGeom prst="rect">
                        <a:avLst/>
                      </a:prstGeom>
                      <a:noFill/>
                    </p:spPr>
                  </p:pic>
                </p:oleObj>
              </mc:Fallback>
            </mc:AlternateContent>
          </a:graphicData>
        </a:graphic>
      </p:graphicFrame>
    </p:spTree>
    <p:extLst>
      <p:ext uri="{BB962C8B-B14F-4D97-AF65-F5344CB8AC3E}">
        <p14:creationId xmlns:p14="http://schemas.microsoft.com/office/powerpoint/2010/main" val="225193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通过在特定的时间序列中做实验可以发现欧式距离可以更好地体现异常点的异常性。</a:t>
            </a:r>
          </a:p>
          <a:p>
            <a:pPr algn="ct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符号定义</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page8image33370032">
            <a:extLst>
              <a:ext uri="{FF2B5EF4-FFF2-40B4-BE49-F238E27FC236}">
                <a16:creationId xmlns:a16="http://schemas.microsoft.com/office/drawing/2014/main" id="{FEFBE9CA-6053-1740-BB71-13F2050E4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81" y="2197586"/>
            <a:ext cx="5634518" cy="361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706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4" name="矩形 12">
            <a:extLst>
              <a:ext uri="{FF2B5EF4-FFF2-40B4-BE49-F238E27FC236}">
                <a16:creationId xmlns:a16="http://schemas.microsoft.com/office/drawing/2014/main" id="{E424B414-106F-3546-9815-ED0E769EA924}"/>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基于序列相似度比较的异常点或者异常序列出现时，异常性会明显增大。实际情形下得到的运维数据是流式数据，仅仅知道异常性增大是不够的，增大到多少才算异常，或者增大到多少需要报警，这需要对时间序列中的每个点的异常性确定阈值 </a:t>
            </a:r>
            <a:endParaRPr lang="en-US" altLang="zh-CN" dirty="0">
              <a:solidFill>
                <a:schemeClr val="tx1"/>
              </a:solidFill>
            </a:endParaRPr>
          </a:p>
          <a:p>
            <a:pPr algn="just"/>
            <a:r>
              <a:rPr lang="zh-CN" altLang="en-US" dirty="0">
                <a:solidFill>
                  <a:schemeClr val="tx1"/>
                </a:solidFill>
              </a:rPr>
              <a:t>        假定一段时间序列中每个点的异常性服从一定分布，异常点或者异常序列的异常性取值较大因此会落在该分布</a:t>
            </a:r>
            <a:r>
              <a:rPr lang="en-US" altLang="zh-CN" dirty="0">
                <a:solidFill>
                  <a:schemeClr val="tx1"/>
                </a:solidFill>
              </a:rPr>
              <a:t>1-a</a:t>
            </a:r>
            <a:r>
              <a:rPr lang="zh-CN" altLang="en-CN" dirty="0">
                <a:solidFill>
                  <a:schemeClr val="tx1"/>
                </a:solidFill>
              </a:rPr>
              <a:t>分位点</a:t>
            </a:r>
            <a:r>
              <a:rPr lang="zh-CN" altLang="en-US" dirty="0">
                <a:solidFill>
                  <a:schemeClr val="tx1"/>
                </a:solidFill>
              </a:rPr>
              <a:t>之外，当异常性落在该部分时被视为异常点或异常序列。</a:t>
            </a:r>
            <a:endParaRPr lang="en-US" altLang="zh-CN" dirty="0">
              <a:solidFill>
                <a:schemeClr val="tx1"/>
              </a:solidFill>
            </a:endParaRPr>
          </a:p>
          <a:p>
            <a:pPr algn="just"/>
            <a:r>
              <a:rPr lang="zh-CN" altLang="en-US" dirty="0">
                <a:solidFill>
                  <a:schemeClr val="tx1"/>
                </a:solidFill>
              </a:rPr>
              <a:t>       本文使用均值和方差的递归算法对分布的均值和方差进行估计。</a:t>
            </a:r>
            <a:endParaRPr lang="zh-CN" altLang="en-US" dirty="0"/>
          </a:p>
        </p:txBody>
      </p:sp>
      <p:sp>
        <p:nvSpPr>
          <p:cNvPr id="13" name="矩形 11">
            <a:extLst>
              <a:ext uri="{FF2B5EF4-FFF2-40B4-BE49-F238E27FC236}">
                <a16:creationId xmlns:a16="http://schemas.microsoft.com/office/drawing/2014/main" id="{69FF3066-F852-6144-9C84-ABB0F457BB15}"/>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符号定义</a:t>
            </a: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9BBC2524-0575-8744-885F-10B22D68E5F8}"/>
              </a:ext>
            </a:extLst>
          </p:cNvPr>
          <p:cNvSpPr>
            <a:spLocks noChangeArrowheads="1"/>
          </p:cNvSpPr>
          <p:nvPr/>
        </p:nvSpPr>
        <p:spPr bwMode="auto">
          <a:xfrm>
            <a:off x="1109514" y="20583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graphicFrame>
        <p:nvGraphicFramePr>
          <p:cNvPr id="10" name="Object 9">
            <a:extLst>
              <a:ext uri="{FF2B5EF4-FFF2-40B4-BE49-F238E27FC236}">
                <a16:creationId xmlns:a16="http://schemas.microsoft.com/office/drawing/2014/main" id="{A45ECFF9-EADE-3643-941D-4982EF4BA971}"/>
              </a:ext>
            </a:extLst>
          </p:cNvPr>
          <p:cNvGraphicFramePr>
            <a:graphicFrameLocks noChangeAspect="1"/>
          </p:cNvGraphicFramePr>
          <p:nvPr>
            <p:extLst>
              <p:ext uri="{D42A27DB-BD31-4B8C-83A1-F6EECF244321}">
                <p14:modId xmlns:p14="http://schemas.microsoft.com/office/powerpoint/2010/main" val="591194598"/>
              </p:ext>
            </p:extLst>
          </p:nvPr>
        </p:nvGraphicFramePr>
        <p:xfrm>
          <a:off x="1109513" y="2058362"/>
          <a:ext cx="3010877" cy="1187388"/>
        </p:xfrm>
        <a:graphic>
          <a:graphicData uri="http://schemas.openxmlformats.org/presentationml/2006/ole">
            <mc:AlternateContent xmlns:mc="http://schemas.openxmlformats.org/markup-compatibility/2006">
              <mc:Choice xmlns:v="urn:schemas-microsoft-com:vml" Requires="v">
                <p:oleObj spid="_x0000_s14488" r:id="rId6" imgW="45935900" imgH="18719800" progId="Equation.DSMT4">
                  <p:embed/>
                </p:oleObj>
              </mc:Choice>
              <mc:Fallback>
                <p:oleObj r:id="rId6" imgW="45935900" imgH="18719800" progId="Equation.DSMT4">
                  <p:embed/>
                  <p:pic>
                    <p:nvPicPr>
                      <p:cNvPr id="0" name="对象 1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513" y="2058362"/>
                        <a:ext cx="3010877" cy="1187388"/>
                      </a:xfrm>
                      <a:prstGeom prst="rect">
                        <a:avLst/>
                      </a:prstGeom>
                      <a:noFill/>
                    </p:spPr>
                  </p:pic>
                </p:oleObj>
              </mc:Fallback>
            </mc:AlternateContent>
          </a:graphicData>
        </a:graphic>
      </p:graphicFrame>
      <p:sp>
        <p:nvSpPr>
          <p:cNvPr id="17" name="Rectangle 8">
            <a:extLst>
              <a:ext uri="{FF2B5EF4-FFF2-40B4-BE49-F238E27FC236}">
                <a16:creationId xmlns:a16="http://schemas.microsoft.com/office/drawing/2014/main" id="{10D52530-722D-E64C-A553-033958364959}"/>
              </a:ext>
            </a:extLst>
          </p:cNvPr>
          <p:cNvSpPr>
            <a:spLocks noChangeArrowheads="1"/>
          </p:cNvSpPr>
          <p:nvPr/>
        </p:nvSpPr>
        <p:spPr bwMode="auto">
          <a:xfrm>
            <a:off x="1109514" y="33955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graphicFrame>
        <p:nvGraphicFramePr>
          <p:cNvPr id="20" name="Object 19">
            <a:extLst>
              <a:ext uri="{FF2B5EF4-FFF2-40B4-BE49-F238E27FC236}">
                <a16:creationId xmlns:a16="http://schemas.microsoft.com/office/drawing/2014/main" id="{CF339DCD-40B2-CF4A-9430-504801BF0E40}"/>
              </a:ext>
            </a:extLst>
          </p:cNvPr>
          <p:cNvGraphicFramePr>
            <a:graphicFrameLocks noChangeAspect="1"/>
          </p:cNvGraphicFramePr>
          <p:nvPr>
            <p:extLst>
              <p:ext uri="{D42A27DB-BD31-4B8C-83A1-F6EECF244321}">
                <p14:modId xmlns:p14="http://schemas.microsoft.com/office/powerpoint/2010/main" val="2966587009"/>
              </p:ext>
            </p:extLst>
          </p:nvPr>
        </p:nvGraphicFramePr>
        <p:xfrm>
          <a:off x="1111081" y="3435729"/>
          <a:ext cx="3795399" cy="975354"/>
        </p:xfrm>
        <a:graphic>
          <a:graphicData uri="http://schemas.openxmlformats.org/presentationml/2006/ole">
            <mc:AlternateContent xmlns:mc="http://schemas.openxmlformats.org/markup-compatibility/2006">
              <mc:Choice xmlns:v="urn:schemas-microsoft-com:vml" Requires="v">
                <p:oleObj spid="_x0000_s14489" r:id="rId8" imgW="57924700" imgH="14922500" progId="Equation.DSMT4">
                  <p:embed/>
                </p:oleObj>
              </mc:Choice>
              <mc:Fallback>
                <p:oleObj r:id="rId8" imgW="57924700" imgH="14922500" progId="Equation.DSMT4">
                  <p:embed/>
                  <p:pic>
                    <p:nvPicPr>
                      <p:cNvPr id="0" name="对象 1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1081" y="3435729"/>
                        <a:ext cx="3795399" cy="975354"/>
                      </a:xfrm>
                      <a:prstGeom prst="rect">
                        <a:avLst/>
                      </a:prstGeom>
                      <a:noFill/>
                    </p:spPr>
                  </p:pic>
                </p:oleObj>
              </mc:Fallback>
            </mc:AlternateContent>
          </a:graphicData>
        </a:graphic>
      </p:graphicFrame>
      <p:sp>
        <p:nvSpPr>
          <p:cNvPr id="21" name="Rectangle 10">
            <a:extLst>
              <a:ext uri="{FF2B5EF4-FFF2-40B4-BE49-F238E27FC236}">
                <a16:creationId xmlns:a16="http://schemas.microsoft.com/office/drawing/2014/main" id="{599B9A9B-02C0-8F45-84A4-8FA89A401089}"/>
              </a:ext>
            </a:extLst>
          </p:cNvPr>
          <p:cNvSpPr>
            <a:spLocks noChangeArrowheads="1"/>
          </p:cNvSpPr>
          <p:nvPr/>
        </p:nvSpPr>
        <p:spPr bwMode="auto">
          <a:xfrm>
            <a:off x="1109514" y="4772879"/>
            <a:ext cx="176397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graphicFrame>
        <p:nvGraphicFramePr>
          <p:cNvPr id="22" name="Object 21">
            <a:extLst>
              <a:ext uri="{FF2B5EF4-FFF2-40B4-BE49-F238E27FC236}">
                <a16:creationId xmlns:a16="http://schemas.microsoft.com/office/drawing/2014/main" id="{BB3221B7-F16D-5B48-9825-411E0D469CD1}"/>
              </a:ext>
            </a:extLst>
          </p:cNvPr>
          <p:cNvGraphicFramePr>
            <a:graphicFrameLocks noChangeAspect="1"/>
          </p:cNvGraphicFramePr>
          <p:nvPr>
            <p:extLst>
              <p:ext uri="{D42A27DB-BD31-4B8C-83A1-F6EECF244321}">
                <p14:modId xmlns:p14="http://schemas.microsoft.com/office/powerpoint/2010/main" val="1976368046"/>
              </p:ext>
            </p:extLst>
          </p:nvPr>
        </p:nvGraphicFramePr>
        <p:xfrm>
          <a:off x="1109513" y="4772879"/>
          <a:ext cx="4092247" cy="1144981"/>
        </p:xfrm>
        <a:graphic>
          <a:graphicData uri="http://schemas.openxmlformats.org/presentationml/2006/ole">
            <mc:AlternateContent xmlns:mc="http://schemas.openxmlformats.org/markup-compatibility/2006">
              <mc:Choice xmlns:v="urn:schemas-microsoft-com:vml" Requires="v">
                <p:oleObj spid="_x0000_s14490" r:id="rId10" imgW="71678800" imgH="19900900" progId="Equation.DSMT4">
                  <p:embed/>
                </p:oleObj>
              </mc:Choice>
              <mc:Fallback>
                <p:oleObj r:id="rId10" imgW="71678800" imgH="19900900" progId="Equation.DSMT4">
                  <p:embed/>
                  <p:pic>
                    <p:nvPicPr>
                      <p:cNvPr id="0" name="对象 1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9513" y="4772879"/>
                        <a:ext cx="4092247" cy="1144981"/>
                      </a:xfrm>
                      <a:prstGeom prst="rect">
                        <a:avLst/>
                      </a:prstGeom>
                      <a:noFill/>
                    </p:spPr>
                  </p:pic>
                </p:oleObj>
              </mc:Fallback>
            </mc:AlternateContent>
          </a:graphicData>
        </a:graphic>
      </p:graphicFrame>
    </p:spTree>
    <p:extLst>
      <p:ext uri="{BB962C8B-B14F-4D97-AF65-F5344CB8AC3E}">
        <p14:creationId xmlns:p14="http://schemas.microsoft.com/office/powerpoint/2010/main" val="3054719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基于窗口的特征提取技术</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602538" y="2126176"/>
            <a:ext cx="473714"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实验结果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14" name="Object 13">
            <a:extLst>
              <a:ext uri="{FF2B5EF4-FFF2-40B4-BE49-F238E27FC236}">
                <a16:creationId xmlns:a16="http://schemas.microsoft.com/office/drawing/2014/main" id="{2732910B-5007-5D42-9F19-1779814A0639}"/>
              </a:ext>
            </a:extLst>
          </p:cNvPr>
          <p:cNvGraphicFramePr>
            <a:graphicFrameLocks noChangeAspect="1"/>
          </p:cNvGraphicFramePr>
          <p:nvPr>
            <p:extLst>
              <p:ext uri="{D42A27DB-BD31-4B8C-83A1-F6EECF244321}">
                <p14:modId xmlns:p14="http://schemas.microsoft.com/office/powerpoint/2010/main" val="579608902"/>
              </p:ext>
            </p:extLst>
          </p:nvPr>
        </p:nvGraphicFramePr>
        <p:xfrm>
          <a:off x="7513495" y="155433"/>
          <a:ext cx="4394200" cy="901700"/>
        </p:xfrm>
        <a:graphic>
          <a:graphicData uri="http://schemas.openxmlformats.org/presentationml/2006/ole">
            <mc:AlternateContent xmlns:mc="http://schemas.openxmlformats.org/markup-compatibility/2006">
              <mc:Choice xmlns:v="urn:schemas-microsoft-com:vml" Requires="v">
                <p:oleObj spid="_x0000_s16477" r:id="rId4" imgW="107086400" imgH="22237700" progId="Equation.DSMT4">
                  <p:embed/>
                </p:oleObj>
              </mc:Choice>
              <mc:Fallback>
                <p:oleObj r:id="rId4" imgW="107086400" imgH="22237700" progId="Equation.DSMT4">
                  <p:embed/>
                  <p:pic>
                    <p:nvPicPr>
                      <p:cNvPr id="6" name="Object 5">
                        <a:extLst>
                          <a:ext uri="{FF2B5EF4-FFF2-40B4-BE49-F238E27FC236}">
                            <a16:creationId xmlns:a16="http://schemas.microsoft.com/office/drawing/2014/main" id="{A9CA3D55-7966-1640-8268-2C84BDEF70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3495" y="155433"/>
                        <a:ext cx="43942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58469523-F8A0-BD4B-A515-9D705D705708}"/>
              </a:ext>
            </a:extLst>
          </p:cNvPr>
          <p:cNvGraphicFramePr>
            <a:graphicFrameLocks noChangeAspect="1"/>
          </p:cNvGraphicFramePr>
          <p:nvPr>
            <p:extLst>
              <p:ext uri="{D42A27DB-BD31-4B8C-83A1-F6EECF244321}">
                <p14:modId xmlns:p14="http://schemas.microsoft.com/office/powerpoint/2010/main" val="397539553"/>
              </p:ext>
            </p:extLst>
          </p:nvPr>
        </p:nvGraphicFramePr>
        <p:xfrm>
          <a:off x="7513495" y="1163461"/>
          <a:ext cx="4305300" cy="5638800"/>
        </p:xfrm>
        <a:graphic>
          <a:graphicData uri="http://schemas.openxmlformats.org/presentationml/2006/ole">
            <mc:AlternateContent xmlns:mc="http://schemas.openxmlformats.org/markup-compatibility/2006">
              <mc:Choice xmlns:v="urn:schemas-microsoft-com:vml" Requires="v">
                <p:oleObj spid="_x0000_s16478" r:id="rId6" imgW="116154200" imgH="151549100" progId="Equation.DSMT4">
                  <p:embed/>
                </p:oleObj>
              </mc:Choice>
              <mc:Fallback>
                <p:oleObj r:id="rId6" imgW="116154200" imgH="151549100" progId="Equation.DSMT4">
                  <p:embed/>
                  <p:pic>
                    <p:nvPicPr>
                      <p:cNvPr id="16" name="Object 15">
                        <a:extLst>
                          <a:ext uri="{FF2B5EF4-FFF2-40B4-BE49-F238E27FC236}">
                            <a16:creationId xmlns:a16="http://schemas.microsoft.com/office/drawing/2014/main" id="{0B6593D4-97E2-3A49-B0A7-403EC7407E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3495" y="1163461"/>
                        <a:ext cx="4305300" cy="563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矩形 12">
            <a:extLst>
              <a:ext uri="{FF2B5EF4-FFF2-40B4-BE49-F238E27FC236}">
                <a16:creationId xmlns:a16="http://schemas.microsoft.com/office/drawing/2014/main" id="{2FCF01E2-8DDC-104E-9C85-9384A0B6280C}"/>
              </a:ext>
            </a:extLst>
          </p:cNvPr>
          <p:cNvSpPr/>
          <p:nvPr/>
        </p:nvSpPr>
        <p:spPr>
          <a:xfrm>
            <a:off x="3138069" y="1335852"/>
            <a:ext cx="4032198" cy="4010268"/>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算法</a:t>
            </a:r>
            <a:r>
              <a:rPr lang="en-US" altLang="zh-CN" dirty="0">
                <a:solidFill>
                  <a:schemeClr val="tx1"/>
                </a:solidFill>
              </a:rPr>
              <a:t>2</a:t>
            </a:r>
            <a:r>
              <a:rPr lang="zh-CN" altLang="en-US" dirty="0">
                <a:solidFill>
                  <a:schemeClr val="tx1"/>
                </a:solidFill>
              </a:rPr>
              <a:t>（</a:t>
            </a:r>
            <a:r>
              <a:rPr lang="en-US" altLang="zh-CN" dirty="0" err="1">
                <a:solidFill>
                  <a:schemeClr val="tx1"/>
                </a:solidFill>
              </a:rPr>
              <a:t>AnomalyDetect</a:t>
            </a:r>
            <a:r>
              <a:rPr lang="zh-CN" altLang="en-US" dirty="0">
                <a:solidFill>
                  <a:schemeClr val="tx1"/>
                </a:solidFill>
              </a:rPr>
              <a:t>）给出了在计算时间序列中各点异常性的同时，对异常性分布进行拟合并估计参数，以及划定阈值并判定给定点是否异常的具体步骤 </a:t>
            </a:r>
          </a:p>
          <a:p>
            <a:pPr algn="ctr"/>
            <a:endParaRPr lang="zh-CN" altLang="en-US" dirty="0"/>
          </a:p>
        </p:txBody>
      </p:sp>
      <p:sp>
        <p:nvSpPr>
          <p:cNvPr id="17" name="矩形 11">
            <a:extLst>
              <a:ext uri="{FF2B5EF4-FFF2-40B4-BE49-F238E27FC236}">
                <a16:creationId xmlns:a16="http://schemas.microsoft.com/office/drawing/2014/main" id="{E3856B98-8EF8-EA40-A044-8326ED5CF545}"/>
              </a:ext>
            </a:extLst>
          </p:cNvPr>
          <p:cNvSpPr/>
          <p:nvPr/>
        </p:nvSpPr>
        <p:spPr>
          <a:xfrm>
            <a:off x="3147098" y="1076454"/>
            <a:ext cx="1113673" cy="499169"/>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完整算法</a:t>
            </a:r>
          </a:p>
        </p:txBody>
      </p:sp>
    </p:spTree>
    <p:extLst>
      <p:ext uri="{BB962C8B-B14F-4D97-AF65-F5344CB8AC3E}">
        <p14:creationId xmlns:p14="http://schemas.microsoft.com/office/powerpoint/2010/main" val="1184811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2">
            <a:extLst>
              <a:ext uri="{FF2B5EF4-FFF2-40B4-BE49-F238E27FC236}">
                <a16:creationId xmlns:a16="http://schemas.microsoft.com/office/drawing/2014/main" id="{23F65D0D-E24C-574F-B001-7F9834EF0999}"/>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表中给出了算法</a:t>
            </a:r>
            <a:r>
              <a:rPr lang="en-US" altLang="zh-CN" dirty="0" err="1">
                <a:solidFill>
                  <a:schemeClr val="tx1"/>
                </a:solidFill>
              </a:rPr>
              <a:t>AnomalyDetect</a:t>
            </a:r>
            <a:r>
              <a:rPr lang="zh-CN" altLang="en-US" dirty="0">
                <a:solidFill>
                  <a:schemeClr val="tx1"/>
                </a:solidFill>
              </a:rPr>
              <a:t>在我们基于日志数据得到的四条时间序列数据上的检测准确性，其中每条时序数据均在固定了滑动窗口大小、时间子序列长度、过渡期以及遗忘因子后进行异常值的检测，每条时序数据中实际的检测点均在一个滑动窗口加一个过渡期之后，同时表</a:t>
            </a:r>
            <a:r>
              <a:rPr lang="en-US" altLang="zh-CN" dirty="0">
                <a:solidFill>
                  <a:schemeClr val="tx1"/>
                </a:solidFill>
              </a:rPr>
              <a:t>5.1</a:t>
            </a:r>
            <a:r>
              <a:rPr lang="zh-CN" altLang="en-US" dirty="0">
                <a:solidFill>
                  <a:schemeClr val="tx1"/>
                </a:solidFill>
              </a:rPr>
              <a:t>还给出了四条时间序列的准确率、召回率和</a:t>
            </a:r>
            <a:r>
              <a:rPr lang="en-US" altLang="zh-CN" dirty="0">
                <a:solidFill>
                  <a:schemeClr val="tx1"/>
                </a:solidFill>
              </a:rPr>
              <a:t>F1-Score</a:t>
            </a:r>
            <a:r>
              <a:rPr lang="zh-CN" altLang="en-US" dirty="0">
                <a:solidFill>
                  <a:schemeClr val="tx1"/>
                </a:solidFill>
              </a:rPr>
              <a:t>。 </a:t>
            </a:r>
            <a:endParaRPr lang="zh-CN" altLang="en-US" dirty="0"/>
          </a:p>
        </p:txBody>
      </p:sp>
      <p:sp>
        <p:nvSpPr>
          <p:cNvPr id="13" name="矩形 11">
            <a:extLst>
              <a:ext uri="{FF2B5EF4-FFF2-40B4-BE49-F238E27FC236}">
                <a16:creationId xmlns:a16="http://schemas.microsoft.com/office/drawing/2014/main" id="{E913CD4A-ABA2-D34C-B66A-8AFCB72D02EB}"/>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实验结果</a:t>
            </a:r>
          </a:p>
        </p:txBody>
      </p:sp>
      <p:graphicFrame>
        <p:nvGraphicFramePr>
          <p:cNvPr id="5" name="Table 4">
            <a:extLst>
              <a:ext uri="{FF2B5EF4-FFF2-40B4-BE49-F238E27FC236}">
                <a16:creationId xmlns:a16="http://schemas.microsoft.com/office/drawing/2014/main" id="{57E9E91A-D256-384D-B314-AABA6488D0C6}"/>
              </a:ext>
            </a:extLst>
          </p:cNvPr>
          <p:cNvGraphicFramePr>
            <a:graphicFrameLocks noGrp="1"/>
          </p:cNvGraphicFramePr>
          <p:nvPr>
            <p:extLst>
              <p:ext uri="{D42A27DB-BD31-4B8C-83A1-F6EECF244321}">
                <p14:modId xmlns:p14="http://schemas.microsoft.com/office/powerpoint/2010/main" val="4196559247"/>
              </p:ext>
            </p:extLst>
          </p:nvPr>
        </p:nvGraphicFramePr>
        <p:xfrm>
          <a:off x="620348" y="2474500"/>
          <a:ext cx="5942832" cy="2970720"/>
        </p:xfrm>
        <a:graphic>
          <a:graphicData uri="http://schemas.openxmlformats.org/drawingml/2006/table">
            <a:tbl>
              <a:tblPr>
                <a:tableStyleId>{5C22544A-7EE6-4342-B048-85BDC9FD1C3A}</a:tableStyleId>
              </a:tblPr>
              <a:tblGrid>
                <a:gridCol w="795132">
                  <a:extLst>
                    <a:ext uri="{9D8B030D-6E8A-4147-A177-3AD203B41FA5}">
                      <a16:colId xmlns:a16="http://schemas.microsoft.com/office/drawing/2014/main" val="647409387"/>
                    </a:ext>
                  </a:extLst>
                </a:gridCol>
                <a:gridCol w="793546">
                  <a:extLst>
                    <a:ext uri="{9D8B030D-6E8A-4147-A177-3AD203B41FA5}">
                      <a16:colId xmlns:a16="http://schemas.microsoft.com/office/drawing/2014/main" val="1972775005"/>
                    </a:ext>
                  </a:extLst>
                </a:gridCol>
                <a:gridCol w="588399">
                  <a:extLst>
                    <a:ext uri="{9D8B030D-6E8A-4147-A177-3AD203B41FA5}">
                      <a16:colId xmlns:a16="http://schemas.microsoft.com/office/drawing/2014/main" val="1097271984"/>
                    </a:ext>
                  </a:extLst>
                </a:gridCol>
                <a:gridCol w="588399">
                  <a:extLst>
                    <a:ext uri="{9D8B030D-6E8A-4147-A177-3AD203B41FA5}">
                      <a16:colId xmlns:a16="http://schemas.microsoft.com/office/drawing/2014/main" val="1195037639"/>
                    </a:ext>
                  </a:extLst>
                </a:gridCol>
                <a:gridCol w="794339">
                  <a:extLst>
                    <a:ext uri="{9D8B030D-6E8A-4147-A177-3AD203B41FA5}">
                      <a16:colId xmlns:a16="http://schemas.microsoft.com/office/drawing/2014/main" val="2435080366"/>
                    </a:ext>
                  </a:extLst>
                </a:gridCol>
                <a:gridCol w="794339">
                  <a:extLst>
                    <a:ext uri="{9D8B030D-6E8A-4147-A177-3AD203B41FA5}">
                      <a16:colId xmlns:a16="http://schemas.microsoft.com/office/drawing/2014/main" val="486452303"/>
                    </a:ext>
                  </a:extLst>
                </a:gridCol>
                <a:gridCol w="794339">
                  <a:extLst>
                    <a:ext uri="{9D8B030D-6E8A-4147-A177-3AD203B41FA5}">
                      <a16:colId xmlns:a16="http://schemas.microsoft.com/office/drawing/2014/main" val="3627659971"/>
                    </a:ext>
                  </a:extLst>
                </a:gridCol>
                <a:gridCol w="794339">
                  <a:extLst>
                    <a:ext uri="{9D8B030D-6E8A-4147-A177-3AD203B41FA5}">
                      <a16:colId xmlns:a16="http://schemas.microsoft.com/office/drawing/2014/main" val="4022582018"/>
                    </a:ext>
                  </a:extLst>
                </a:gridCol>
              </a:tblGrid>
              <a:tr h="330080">
                <a:tc>
                  <a:txBody>
                    <a:bodyPr/>
                    <a:lstStyle/>
                    <a:p>
                      <a:pPr algn="ctr">
                        <a:spcAft>
                          <a:spcPts val="0"/>
                        </a:spcAft>
                      </a:pPr>
                      <a:r>
                        <a:rPr lang="en-US" sz="1100" kern="0" dirty="0">
                          <a:effectLst/>
                        </a:rPr>
                        <a:t>Dataset</a:t>
                      </a:r>
                      <a:endParaRPr lang="en-CN" sz="1800" kern="1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dirty="0">
                          <a:effectLst/>
                        </a:rPr>
                        <a:t>Algorithm</a:t>
                      </a:r>
                      <a:endParaRPr lang="en-CN" sz="1800" kern="1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TP</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FP</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FN</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Precision</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Recall</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F1 Score</a:t>
                      </a:r>
                      <a:endParaRPr lang="en-CN" sz="1800" kern="1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83980303"/>
                  </a:ext>
                </a:extLst>
              </a:tr>
              <a:tr h="330080">
                <a:tc rowSpan="2">
                  <a:txBody>
                    <a:bodyPr/>
                    <a:lstStyle/>
                    <a:p>
                      <a:pPr algn="ctr">
                        <a:spcAft>
                          <a:spcPts val="0"/>
                        </a:spcAft>
                      </a:pPr>
                      <a:r>
                        <a:rPr lang="en-US" sz="1100" kern="0">
                          <a:effectLst/>
                        </a:rPr>
                        <a:t>TimeSerie1</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dirty="0">
                          <a:effectLst/>
                        </a:rPr>
                        <a:t>1057</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12</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98</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0.9152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0.9888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0.9505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21188290"/>
                  </a:ext>
                </a:extLst>
              </a:tr>
              <a:tr h="330080">
                <a:tc vMerge="1">
                  <a:txBody>
                    <a:bodyPr/>
                    <a:lstStyle/>
                    <a:p>
                      <a:endParaRPr lang="en-CN"/>
                    </a:p>
                  </a:txBody>
                  <a:tcPr/>
                </a:tc>
                <a:tc>
                  <a:txBody>
                    <a:bodyPr/>
                    <a:lstStyle/>
                    <a:p>
                      <a:pPr algn="ctr">
                        <a:spcAft>
                          <a:spcPts val="0"/>
                        </a:spcAft>
                      </a:pPr>
                      <a:r>
                        <a:rPr lang="en-US" sz="1100" kern="0">
                          <a:effectLst/>
                        </a:rPr>
                        <a:t>lognorm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1057</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10</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90</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0.9215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0.9906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0.9548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315042546"/>
                  </a:ext>
                </a:extLst>
              </a:tr>
              <a:tr h="330080">
                <a:tc rowSpan="2">
                  <a:txBody>
                    <a:bodyPr/>
                    <a:lstStyle/>
                    <a:p>
                      <a:pPr algn="ctr">
                        <a:spcAft>
                          <a:spcPts val="0"/>
                        </a:spcAft>
                      </a:pPr>
                      <a:r>
                        <a:rPr lang="en-US" sz="1100" kern="0">
                          <a:effectLst/>
                        </a:rPr>
                        <a:t>TimeSerie2</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980</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4</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19</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0.9810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0.9959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0.9884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332901147"/>
                  </a:ext>
                </a:extLst>
              </a:tr>
              <a:tr h="330080">
                <a:tc vMerge="1">
                  <a:txBody>
                    <a:bodyPr/>
                    <a:lstStyle/>
                    <a:p>
                      <a:endParaRPr lang="en-CN"/>
                    </a:p>
                  </a:txBody>
                  <a:tcPr/>
                </a:tc>
                <a:tc>
                  <a:txBody>
                    <a:bodyPr/>
                    <a:lstStyle/>
                    <a:p>
                      <a:pPr algn="ctr">
                        <a:spcAft>
                          <a:spcPts val="0"/>
                        </a:spcAft>
                      </a:pPr>
                      <a:r>
                        <a:rPr lang="en-US" sz="1100" kern="0">
                          <a:effectLst/>
                        </a:rPr>
                        <a:t>lognorm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980</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5</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14</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0.9859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0.9949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0.9904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16348509"/>
                  </a:ext>
                </a:extLst>
              </a:tr>
              <a:tr h="330080">
                <a:tc rowSpan="2">
                  <a:txBody>
                    <a:bodyPr/>
                    <a:lstStyle/>
                    <a:p>
                      <a:pPr algn="ctr">
                        <a:spcAft>
                          <a:spcPts val="0"/>
                        </a:spcAft>
                      </a:pPr>
                      <a:r>
                        <a:rPr lang="en-US" sz="1100" kern="0">
                          <a:effectLst/>
                        </a:rPr>
                        <a:t>TimeSerie3</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875</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30</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43</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0.9532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0.9669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0.9600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540097362"/>
                  </a:ext>
                </a:extLst>
              </a:tr>
              <a:tr h="330080">
                <a:tc vMerge="1">
                  <a:txBody>
                    <a:bodyPr/>
                    <a:lstStyle/>
                    <a:p>
                      <a:endParaRPr lang="en-CN"/>
                    </a:p>
                  </a:txBody>
                  <a:tcPr/>
                </a:tc>
                <a:tc>
                  <a:txBody>
                    <a:bodyPr/>
                    <a:lstStyle/>
                    <a:p>
                      <a:pPr algn="ctr">
                        <a:spcAft>
                          <a:spcPts val="0"/>
                        </a:spcAft>
                      </a:pPr>
                      <a:r>
                        <a:rPr lang="en-US" sz="1100" kern="0">
                          <a:effectLst/>
                        </a:rPr>
                        <a:t>lognorm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875</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29</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39</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0.9573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0.9679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0.9626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128710459"/>
                  </a:ext>
                </a:extLst>
              </a:tr>
              <a:tr h="330080">
                <a:tc rowSpan="2">
                  <a:txBody>
                    <a:bodyPr/>
                    <a:lstStyle/>
                    <a:p>
                      <a:pPr algn="ctr">
                        <a:spcAft>
                          <a:spcPts val="0"/>
                        </a:spcAft>
                      </a:pPr>
                      <a:r>
                        <a:rPr lang="en-US" sz="1100" kern="0">
                          <a:effectLst/>
                        </a:rPr>
                        <a:t>TimeSerie4</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0">
                          <a:effectLst/>
                        </a:rPr>
                        <a:t>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967</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23</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290</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0.7693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0.9768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0.8607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52413933"/>
                  </a:ext>
                </a:extLst>
              </a:tr>
              <a:tr h="330080">
                <a:tc vMerge="1">
                  <a:txBody>
                    <a:bodyPr/>
                    <a:lstStyle/>
                    <a:p>
                      <a:endParaRPr lang="en-CN"/>
                    </a:p>
                  </a:txBody>
                  <a:tcPr/>
                </a:tc>
                <a:tc>
                  <a:txBody>
                    <a:bodyPr/>
                    <a:lstStyle/>
                    <a:p>
                      <a:pPr algn="ctr">
                        <a:spcAft>
                          <a:spcPts val="0"/>
                        </a:spcAft>
                      </a:pPr>
                      <a:r>
                        <a:rPr lang="en-US" sz="1100" kern="0">
                          <a:effectLst/>
                        </a:rPr>
                        <a:t>lognorm</a:t>
                      </a:r>
                      <a:endParaRPr lang="en-CN" sz="1800" kern="1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US" sz="1100" kern="100">
                          <a:effectLst/>
                        </a:rPr>
                        <a:t>967</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14</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304</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0.7608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a:effectLst/>
                        </a:rPr>
                        <a:t>0.9857 </a:t>
                      </a:r>
                      <a:endParaRPr lang="en-CN" sz="1800" kern="1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1100" kern="100" dirty="0">
                          <a:effectLst/>
                        </a:rPr>
                        <a:t>0.8588 </a:t>
                      </a:r>
                      <a:endParaRPr lang="en-CN" sz="1800" kern="1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82093189"/>
                  </a:ext>
                </a:extLst>
              </a:tr>
            </a:tbl>
          </a:graphicData>
        </a:graphic>
      </p:graphicFrame>
    </p:spTree>
    <p:extLst>
      <p:ext uri="{BB962C8B-B14F-4D97-AF65-F5344CB8AC3E}">
        <p14:creationId xmlns:p14="http://schemas.microsoft.com/office/powerpoint/2010/main" val="3489618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2">
            <a:extLst>
              <a:ext uri="{FF2B5EF4-FFF2-40B4-BE49-F238E27FC236}">
                <a16:creationId xmlns:a16="http://schemas.microsoft.com/office/drawing/2014/main" id="{23F65D0D-E24C-574F-B001-7F9834EF0999}"/>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为了进行时间序列异常检测效果的比较，我们这里给出另外一种开源异常检测算法</a:t>
            </a:r>
            <a:r>
              <a:rPr lang="en-US" altLang="zh-CN" dirty="0">
                <a:solidFill>
                  <a:schemeClr val="tx1"/>
                </a:solidFill>
              </a:rPr>
              <a:t>RPCA</a:t>
            </a:r>
            <a:r>
              <a:rPr lang="zh-CN" altLang="en-US" dirty="0">
                <a:solidFill>
                  <a:schemeClr val="tx1"/>
                </a:solidFill>
              </a:rPr>
              <a:t>与 </a:t>
            </a:r>
            <a:r>
              <a:rPr lang="en-US" altLang="zh-CN" dirty="0" err="1">
                <a:solidFill>
                  <a:schemeClr val="tx1"/>
                </a:solidFill>
              </a:rPr>
              <a:t>AnomalyDetect</a:t>
            </a:r>
            <a:r>
              <a:rPr lang="zh-CN" altLang="en-US" dirty="0">
                <a:solidFill>
                  <a:schemeClr val="tx1"/>
                </a:solidFill>
              </a:rPr>
              <a:t>算法的</a:t>
            </a:r>
            <a:r>
              <a:rPr lang="en-US" altLang="zh-CN" dirty="0">
                <a:solidFill>
                  <a:schemeClr val="tx1"/>
                </a:solidFill>
              </a:rPr>
              <a:t>PRC</a:t>
            </a:r>
            <a:r>
              <a:rPr lang="zh-CN" altLang="en-US" dirty="0">
                <a:solidFill>
                  <a:schemeClr val="tx1"/>
                </a:solidFill>
              </a:rPr>
              <a:t>（</a:t>
            </a:r>
            <a:r>
              <a:rPr lang="en-US" altLang="zh-CN" dirty="0">
                <a:solidFill>
                  <a:schemeClr val="tx1"/>
                </a:solidFill>
              </a:rPr>
              <a:t>Precision Recall Curve</a:t>
            </a:r>
            <a:r>
              <a:rPr lang="zh-CN" altLang="en-US" dirty="0">
                <a:solidFill>
                  <a:schemeClr val="tx1"/>
                </a:solidFill>
              </a:rPr>
              <a:t>）曲线作为参考，对于不平衡数据来说，</a:t>
            </a:r>
            <a:r>
              <a:rPr lang="en-US" altLang="zh-CN" dirty="0">
                <a:solidFill>
                  <a:schemeClr val="tx1"/>
                </a:solidFill>
              </a:rPr>
              <a:t>PRC</a:t>
            </a:r>
            <a:r>
              <a:rPr lang="zh-CN" altLang="en-US" dirty="0">
                <a:solidFill>
                  <a:schemeClr val="tx1"/>
                </a:solidFill>
              </a:rPr>
              <a:t>相较于</a:t>
            </a:r>
            <a:r>
              <a:rPr lang="en-US" altLang="zh-CN" dirty="0">
                <a:solidFill>
                  <a:schemeClr val="tx1"/>
                </a:solidFill>
              </a:rPr>
              <a:t>ROC</a:t>
            </a:r>
            <a:r>
              <a:rPr lang="zh-CN" altLang="en-US" dirty="0">
                <a:solidFill>
                  <a:schemeClr val="tx1"/>
                </a:solidFill>
              </a:rPr>
              <a:t>更能体现算法的效果， 由图中可以看出，</a:t>
            </a:r>
            <a:r>
              <a:rPr lang="en-US" altLang="zh-CN" dirty="0" err="1">
                <a:solidFill>
                  <a:schemeClr val="tx1"/>
                </a:solidFill>
              </a:rPr>
              <a:t>AnomalyDetect</a:t>
            </a:r>
            <a:r>
              <a:rPr lang="zh-CN" altLang="en-US" dirty="0">
                <a:solidFill>
                  <a:schemeClr val="tx1"/>
                </a:solidFill>
              </a:rPr>
              <a:t>算法的检测效果明显优于</a:t>
            </a:r>
            <a:r>
              <a:rPr lang="en-US" altLang="zh-CN" dirty="0">
                <a:solidFill>
                  <a:schemeClr val="tx1"/>
                </a:solidFill>
              </a:rPr>
              <a:t>RPCA</a:t>
            </a:r>
            <a:r>
              <a:rPr lang="zh-CN" altLang="en-US" dirty="0">
                <a:solidFill>
                  <a:schemeClr val="tx1"/>
                </a:solidFill>
              </a:rPr>
              <a:t>。</a:t>
            </a:r>
            <a:endParaRPr lang="zh-CN" altLang="en-US" dirty="0"/>
          </a:p>
        </p:txBody>
      </p:sp>
      <p:sp>
        <p:nvSpPr>
          <p:cNvPr id="13" name="矩形 11">
            <a:extLst>
              <a:ext uri="{FF2B5EF4-FFF2-40B4-BE49-F238E27FC236}">
                <a16:creationId xmlns:a16="http://schemas.microsoft.com/office/drawing/2014/main" id="{E913CD4A-ABA2-D34C-B66A-8AFCB72D02EB}"/>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符号定义</a:t>
            </a:r>
          </a:p>
        </p:txBody>
      </p:sp>
      <p:pic>
        <p:nvPicPr>
          <p:cNvPr id="14" name="图片 130">
            <a:extLst>
              <a:ext uri="{FF2B5EF4-FFF2-40B4-BE49-F238E27FC236}">
                <a16:creationId xmlns:a16="http://schemas.microsoft.com/office/drawing/2014/main" id="{F5D4CF89-6111-AB42-B23B-1BE1534215B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07508" y="1938191"/>
            <a:ext cx="5713878" cy="3890136"/>
          </a:xfrm>
          <a:prstGeom prst="rect">
            <a:avLst/>
          </a:prstGeom>
          <a:noFill/>
          <a:ln>
            <a:noFill/>
          </a:ln>
        </p:spPr>
      </p:pic>
    </p:spTree>
    <p:extLst>
      <p:ext uri="{BB962C8B-B14F-4D97-AF65-F5344CB8AC3E}">
        <p14:creationId xmlns:p14="http://schemas.microsoft.com/office/powerpoint/2010/main" val="2019357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2">
            <a:extLst>
              <a:ext uri="{FF2B5EF4-FFF2-40B4-BE49-F238E27FC236}">
                <a16:creationId xmlns:a16="http://schemas.microsoft.com/office/drawing/2014/main" id="{23F65D0D-E24C-574F-B001-7F9834EF0999}"/>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图中显示的是对于同一条时间序列数据，不同滑动窗口大小下的</a:t>
            </a:r>
            <a:r>
              <a:rPr lang="en-US" altLang="zh-CN" dirty="0">
                <a:solidFill>
                  <a:schemeClr val="tx1"/>
                </a:solidFill>
              </a:rPr>
              <a:t>FN</a:t>
            </a:r>
            <a:r>
              <a:rPr lang="zh-CN" altLang="en-US" dirty="0">
                <a:solidFill>
                  <a:schemeClr val="tx1"/>
                </a:solidFill>
              </a:rPr>
              <a:t>、</a:t>
            </a:r>
            <a:r>
              <a:rPr lang="en-US" altLang="zh-CN" dirty="0">
                <a:solidFill>
                  <a:schemeClr val="tx1"/>
                </a:solidFill>
              </a:rPr>
              <a:t>FP</a:t>
            </a:r>
            <a:r>
              <a:rPr lang="zh-CN" altLang="en-US" dirty="0">
                <a:solidFill>
                  <a:schemeClr val="tx1"/>
                </a:solidFill>
              </a:rPr>
              <a:t>、</a:t>
            </a:r>
            <a:r>
              <a:rPr lang="en-US" altLang="zh-CN" dirty="0">
                <a:solidFill>
                  <a:schemeClr val="tx1"/>
                </a:solidFill>
              </a:rPr>
              <a:t>TP</a:t>
            </a:r>
            <a:r>
              <a:rPr lang="zh-CN" altLang="en-US" dirty="0">
                <a:solidFill>
                  <a:schemeClr val="tx1"/>
                </a:solidFill>
              </a:rPr>
              <a:t>，可以看出，各指标随窗口大小的增大会出现不同程度的波动，但是都维持在比较小的范围之内，并且，我们通过对大量时间序列数据进行实验发现，对于周期性比较明显的时间序列来说，滑动窗口的大小至少应该大于一个周期长度，这样可以保证算法的检测效果。 </a:t>
            </a:r>
            <a:endParaRPr lang="zh-CN" altLang="en-US" dirty="0"/>
          </a:p>
        </p:txBody>
      </p:sp>
      <p:sp>
        <p:nvSpPr>
          <p:cNvPr id="13" name="矩形 11">
            <a:extLst>
              <a:ext uri="{FF2B5EF4-FFF2-40B4-BE49-F238E27FC236}">
                <a16:creationId xmlns:a16="http://schemas.microsoft.com/office/drawing/2014/main" id="{E913CD4A-ABA2-D34C-B66A-8AFCB72D02EB}"/>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实验结果</a:t>
            </a:r>
          </a:p>
        </p:txBody>
      </p:sp>
      <p:pic>
        <p:nvPicPr>
          <p:cNvPr id="16" name="Picture 15">
            <a:extLst>
              <a:ext uri="{FF2B5EF4-FFF2-40B4-BE49-F238E27FC236}">
                <a16:creationId xmlns:a16="http://schemas.microsoft.com/office/drawing/2014/main" id="{6A38A1BE-650D-4D40-A786-C559D15CBF46}"/>
              </a:ext>
            </a:extLst>
          </p:cNvPr>
          <p:cNvPicPr/>
          <p:nvPr/>
        </p:nvPicPr>
        <p:blipFill>
          <a:blip r:embed="rId5"/>
          <a:stretch>
            <a:fillRect/>
          </a:stretch>
        </p:blipFill>
        <p:spPr>
          <a:xfrm>
            <a:off x="807508" y="1950702"/>
            <a:ext cx="5432508" cy="4070586"/>
          </a:xfrm>
          <a:prstGeom prst="rect">
            <a:avLst/>
          </a:prstGeom>
        </p:spPr>
      </p:pic>
    </p:spTree>
    <p:extLst>
      <p:ext uri="{BB962C8B-B14F-4D97-AF65-F5344CB8AC3E}">
        <p14:creationId xmlns:p14="http://schemas.microsoft.com/office/powerpoint/2010/main" val="558007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678004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基于序列相似性的异常检测</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1" name="Rectangle 6">
            <a:extLst>
              <a:ext uri="{FF2B5EF4-FFF2-40B4-BE49-F238E27FC236}">
                <a16:creationId xmlns:a16="http://schemas.microsoft.com/office/drawing/2014/main" id="{0EDEE9BA-C535-3843-9F3C-77328D4A10C5}"/>
              </a:ext>
            </a:extLst>
          </p:cNvPr>
          <p:cNvSpPr>
            <a:spLocks noChangeArrowheads="1"/>
          </p:cNvSpPr>
          <p:nvPr/>
        </p:nvSpPr>
        <p:spPr bwMode="auto">
          <a:xfrm>
            <a:off x="807508" y="-2683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95B864E-34AA-0E4E-86D8-B703411C18AB}"/>
              </a:ext>
            </a:extLst>
          </p:cNvPr>
          <p:cNvSpPr>
            <a:spLocks noChangeArrowheads="1"/>
          </p:cNvSpPr>
          <p:nvPr/>
        </p:nvSpPr>
        <p:spPr bwMode="auto">
          <a:xfrm>
            <a:off x="937692" y="-28562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7CE3A375-7F40-9C40-87B3-CD05E65517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895449C0-F7EF-0847-8286-3EF30B798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489825"/>
            <a:ext cx="23479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2">
            <a:extLst>
              <a:ext uri="{FF2B5EF4-FFF2-40B4-BE49-F238E27FC236}">
                <a16:creationId xmlns:a16="http://schemas.microsoft.com/office/drawing/2014/main" id="{23F65D0D-E24C-574F-B001-7F9834EF0999}"/>
              </a:ext>
            </a:extLst>
          </p:cNvPr>
          <p:cNvSpPr/>
          <p:nvPr/>
        </p:nvSpPr>
        <p:spPr>
          <a:xfrm>
            <a:off x="7014082" y="1938191"/>
            <a:ext cx="4765116" cy="416791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图中给出了一条时间序列下不同遗忘因子下的检测效果，遗忘因子是在更新异常性分布均值和方差时使用到的，图中可以看出，遗忘因子对检测效果的影响较大，并且检测效果随遗忘因子的上升而变好，总体来说，遗忘因子取值在０．９５和１之间检测效果较好。</a:t>
            </a:r>
          </a:p>
          <a:p>
            <a:pPr algn="just"/>
            <a:endParaRPr lang="zh-CN" altLang="en-US" dirty="0"/>
          </a:p>
        </p:txBody>
      </p:sp>
      <p:sp>
        <p:nvSpPr>
          <p:cNvPr id="13" name="矩形 11">
            <a:extLst>
              <a:ext uri="{FF2B5EF4-FFF2-40B4-BE49-F238E27FC236}">
                <a16:creationId xmlns:a16="http://schemas.microsoft.com/office/drawing/2014/main" id="{E913CD4A-ABA2-D34C-B66A-8AFCB72D02EB}"/>
              </a:ext>
            </a:extLst>
          </p:cNvPr>
          <p:cNvSpPr/>
          <p:nvPr/>
        </p:nvSpPr>
        <p:spPr>
          <a:xfrm>
            <a:off x="6999764" y="1678795"/>
            <a:ext cx="1316101" cy="518792"/>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实验结果</a:t>
            </a:r>
          </a:p>
        </p:txBody>
      </p:sp>
      <p:pic>
        <p:nvPicPr>
          <p:cNvPr id="16" name="Picture 15">
            <a:extLst>
              <a:ext uri="{FF2B5EF4-FFF2-40B4-BE49-F238E27FC236}">
                <a16:creationId xmlns:a16="http://schemas.microsoft.com/office/drawing/2014/main" id="{221FAAB8-06C9-984E-BD3E-5507B5A57F37}"/>
              </a:ext>
            </a:extLst>
          </p:cNvPr>
          <p:cNvPicPr/>
          <p:nvPr/>
        </p:nvPicPr>
        <p:blipFill>
          <a:blip r:embed="rId5"/>
          <a:stretch>
            <a:fillRect/>
          </a:stretch>
        </p:blipFill>
        <p:spPr>
          <a:xfrm>
            <a:off x="937692" y="1829435"/>
            <a:ext cx="5230316" cy="4167914"/>
          </a:xfrm>
          <a:prstGeom prst="rect">
            <a:avLst/>
          </a:prstGeom>
        </p:spPr>
      </p:pic>
    </p:spTree>
    <p:extLst>
      <p:ext uri="{BB962C8B-B14F-4D97-AF65-F5344CB8AC3E}">
        <p14:creationId xmlns:p14="http://schemas.microsoft.com/office/powerpoint/2010/main" val="889961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727848" y="1700808"/>
            <a:ext cx="4801472" cy="2824268"/>
            <a:chOff x="4366118" y="1988840"/>
            <a:chExt cx="3926206" cy="2824268"/>
          </a:xfrm>
        </p:grpSpPr>
        <p:sp>
          <p:nvSpPr>
            <p:cNvPr id="3" name="文本框 2"/>
            <p:cNvSpPr txBox="1"/>
            <p:nvPr/>
          </p:nvSpPr>
          <p:spPr>
            <a:xfrm>
              <a:off x="4667856" y="2987220"/>
              <a:ext cx="3624468" cy="769441"/>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06.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总结与展望</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616" y="2311174"/>
            <a:ext cx="1535232" cy="1545467"/>
          </a:xfrm>
          <a:prstGeom prst="rect">
            <a:avLst/>
          </a:prstGeom>
        </p:spPr>
      </p:pic>
    </p:spTree>
    <p:extLst>
      <p:ext uri="{BB962C8B-B14F-4D97-AF65-F5344CB8AC3E}">
        <p14:creationId xmlns:p14="http://schemas.microsoft.com/office/powerpoint/2010/main" val="423277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220880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论文绪论</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3" name="矩形 12"/>
          <p:cNvSpPr/>
          <p:nvPr/>
        </p:nvSpPr>
        <p:spPr>
          <a:xfrm>
            <a:off x="612103" y="5254892"/>
            <a:ext cx="10597764" cy="880274"/>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本文针对分布式系统，在对大量异常检测问题进行研究之后，提出了一种基于日志数据的异常检测算法，主要包括日志解析、特征提取、异常检测三个研究内容</a:t>
            </a:r>
          </a:p>
        </p:txBody>
      </p:sp>
      <p:sp>
        <p:nvSpPr>
          <p:cNvPr id="10" name="矩形 11">
            <a:extLst>
              <a:ext uri="{FF2B5EF4-FFF2-40B4-BE49-F238E27FC236}">
                <a16:creationId xmlns:a16="http://schemas.microsoft.com/office/drawing/2014/main" id="{C2BAB593-E99C-7D41-8931-A15BB611EC98}"/>
              </a:ext>
            </a:extLst>
          </p:cNvPr>
          <p:cNvSpPr/>
          <p:nvPr/>
        </p:nvSpPr>
        <p:spPr>
          <a:xfrm>
            <a:off x="600814" y="3183339"/>
            <a:ext cx="1690830" cy="44476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研究背景</a:t>
            </a:r>
          </a:p>
        </p:txBody>
      </p:sp>
      <p:sp>
        <p:nvSpPr>
          <p:cNvPr id="11" name="矩形 12">
            <a:extLst>
              <a:ext uri="{FF2B5EF4-FFF2-40B4-BE49-F238E27FC236}">
                <a16:creationId xmlns:a16="http://schemas.microsoft.com/office/drawing/2014/main" id="{30264892-BD7E-F147-937F-486DD6D5B704}"/>
              </a:ext>
            </a:extLst>
          </p:cNvPr>
          <p:cNvSpPr/>
          <p:nvPr/>
        </p:nvSpPr>
        <p:spPr>
          <a:xfrm>
            <a:off x="612103" y="3517489"/>
            <a:ext cx="10597764" cy="1027850"/>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系统日志是记录现代系统中硬件、软件和系统问题的信息，同时还可以监视系统中发生的事件，作为一个广大的信息源，携带了大量重要的系统信息，对日志信息的挖掘可以帮助维护一个软件系统的稳健性和持久性 </a:t>
            </a:r>
          </a:p>
        </p:txBody>
      </p:sp>
      <p:sp>
        <p:nvSpPr>
          <p:cNvPr id="15" name="矩形 12">
            <a:extLst>
              <a:ext uri="{FF2B5EF4-FFF2-40B4-BE49-F238E27FC236}">
                <a16:creationId xmlns:a16="http://schemas.microsoft.com/office/drawing/2014/main" id="{A2F564E6-796A-8148-A63A-3302D9430154}"/>
              </a:ext>
            </a:extLst>
          </p:cNvPr>
          <p:cNvSpPr/>
          <p:nvPr/>
        </p:nvSpPr>
        <p:spPr>
          <a:xfrm>
            <a:off x="612103" y="1685837"/>
            <a:ext cx="10597764" cy="1027850"/>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chemeClr val="tx1"/>
                </a:solidFill>
              </a:rPr>
              <a:t>        </a:t>
            </a:r>
            <a:r>
              <a:rPr lang="zh-CN" altLang="en-US" dirty="0">
                <a:solidFill>
                  <a:schemeClr val="tx1"/>
                </a:solidFill>
              </a:rPr>
              <a:t>大规模互联网服务的爆炸式增长驱动着大型数据中心的建设和部署 </a:t>
            </a:r>
            <a:r>
              <a:rPr lang="en-US" altLang="zh-CN" dirty="0">
                <a:solidFill>
                  <a:schemeClr val="tx1"/>
                </a:solidFill>
              </a:rPr>
              <a:t>,</a:t>
            </a:r>
            <a:r>
              <a:rPr lang="zh-CN" altLang="en-US" dirty="0">
                <a:solidFill>
                  <a:schemeClr val="tx1"/>
                </a:solidFill>
              </a:rPr>
              <a:t>随着现代软件系统规模和复杂度的增长，系统日志的规模也在继续增长 </a:t>
            </a:r>
          </a:p>
        </p:txBody>
      </p:sp>
      <p:sp>
        <p:nvSpPr>
          <p:cNvPr id="16" name="矩形 11">
            <a:extLst>
              <a:ext uri="{FF2B5EF4-FFF2-40B4-BE49-F238E27FC236}">
                <a16:creationId xmlns:a16="http://schemas.microsoft.com/office/drawing/2014/main" id="{F05A0E21-C230-3749-841A-DA08178D62C0}"/>
              </a:ext>
            </a:extLst>
          </p:cNvPr>
          <p:cNvSpPr/>
          <p:nvPr/>
        </p:nvSpPr>
        <p:spPr>
          <a:xfrm>
            <a:off x="592322" y="1464288"/>
            <a:ext cx="1690830" cy="44476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研究背景</a:t>
            </a:r>
          </a:p>
        </p:txBody>
      </p:sp>
      <p:sp>
        <p:nvSpPr>
          <p:cNvPr id="17" name="矩形 11">
            <a:extLst>
              <a:ext uri="{FF2B5EF4-FFF2-40B4-BE49-F238E27FC236}">
                <a16:creationId xmlns:a16="http://schemas.microsoft.com/office/drawing/2014/main" id="{848642A9-DEE8-5847-9512-783F8D217D21}"/>
              </a:ext>
            </a:extLst>
          </p:cNvPr>
          <p:cNvSpPr/>
          <p:nvPr/>
        </p:nvSpPr>
        <p:spPr>
          <a:xfrm>
            <a:off x="600814" y="4991567"/>
            <a:ext cx="1690830" cy="44476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研究内容</a:t>
            </a:r>
          </a:p>
        </p:txBody>
      </p:sp>
    </p:spTree>
    <p:extLst>
      <p:ext uri="{BB962C8B-B14F-4D97-AF65-F5344CB8AC3E}">
        <p14:creationId xmlns:p14="http://schemas.microsoft.com/office/powerpoint/2010/main" val="2898465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5483897"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总结</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5" name="矩形 12">
            <a:extLst>
              <a:ext uri="{FF2B5EF4-FFF2-40B4-BE49-F238E27FC236}">
                <a16:creationId xmlns:a16="http://schemas.microsoft.com/office/drawing/2014/main" id="{A2F564E6-796A-8148-A63A-3302D9430154}"/>
              </a:ext>
            </a:extLst>
          </p:cNvPr>
          <p:cNvSpPr/>
          <p:nvPr/>
        </p:nvSpPr>
        <p:spPr>
          <a:xfrm>
            <a:off x="612103" y="2276872"/>
            <a:ext cx="10597764" cy="3183323"/>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本文首先对基于日志数据的异常检测的方法进行了简单的介绍，根据现阶段大型软件系统的特点，提出了一种基于系统日志数据的异常检测解决办法，该方法可以有效地从日志数据中检测异常日志并能检测系统异常，主要的流程包括日志解析，特征提取，异常检测三个具体任务。本文针对这三个任务给出了具体的算法流程，包括基于聚类算法和生成式算法的日志解析算法，基于固定窗口技术的特征提取算法，以及基于序列相似性比较的事件序列异常检测算法。</a:t>
            </a:r>
          </a:p>
          <a:p>
            <a:pPr algn="just"/>
            <a:endParaRPr lang="zh-CN" altLang="en-US" dirty="0">
              <a:solidFill>
                <a:schemeClr val="tx1"/>
              </a:solidFill>
            </a:endParaRPr>
          </a:p>
        </p:txBody>
      </p:sp>
      <p:sp>
        <p:nvSpPr>
          <p:cNvPr id="16" name="矩形 11">
            <a:extLst>
              <a:ext uri="{FF2B5EF4-FFF2-40B4-BE49-F238E27FC236}">
                <a16:creationId xmlns:a16="http://schemas.microsoft.com/office/drawing/2014/main" id="{F05A0E21-C230-3749-841A-DA08178D62C0}"/>
              </a:ext>
            </a:extLst>
          </p:cNvPr>
          <p:cNvSpPr/>
          <p:nvPr/>
        </p:nvSpPr>
        <p:spPr>
          <a:xfrm>
            <a:off x="600814" y="2125729"/>
            <a:ext cx="1690830" cy="59816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7973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058" y="1"/>
            <a:ext cx="12308115" cy="11756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文本框 3"/>
          <p:cNvSpPr txBox="1"/>
          <p:nvPr/>
        </p:nvSpPr>
        <p:spPr>
          <a:xfrm>
            <a:off x="612103" y="256254"/>
            <a:ext cx="5483897"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进一步工作的方向</a:t>
            </a:r>
          </a:p>
        </p:txBody>
      </p:sp>
      <p:sp>
        <p:nvSpPr>
          <p:cNvPr id="9" name="等腰三角形 8"/>
          <p:cNvSpPr/>
          <p:nvPr/>
        </p:nvSpPr>
        <p:spPr>
          <a:xfrm rot="10800000">
            <a:off x="1030384" y="1118820"/>
            <a:ext cx="290416" cy="178103"/>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p>
        </p:txBody>
      </p:sp>
      <p:sp>
        <p:nvSpPr>
          <p:cNvPr id="13" name="矩形 12"/>
          <p:cNvSpPr/>
          <p:nvPr/>
        </p:nvSpPr>
        <p:spPr>
          <a:xfrm>
            <a:off x="612103" y="5254892"/>
            <a:ext cx="10597764" cy="880274"/>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针对日志数据的异常检测，本文抽象为时间序列的异常检测问题，这种方法并不适用于所有系统 </a:t>
            </a:r>
          </a:p>
        </p:txBody>
      </p:sp>
      <p:sp>
        <p:nvSpPr>
          <p:cNvPr id="10" name="矩形 11">
            <a:extLst>
              <a:ext uri="{FF2B5EF4-FFF2-40B4-BE49-F238E27FC236}">
                <a16:creationId xmlns:a16="http://schemas.microsoft.com/office/drawing/2014/main" id="{C2BAB593-E99C-7D41-8931-A15BB611EC98}"/>
              </a:ext>
            </a:extLst>
          </p:cNvPr>
          <p:cNvSpPr/>
          <p:nvPr/>
        </p:nvSpPr>
        <p:spPr>
          <a:xfrm>
            <a:off x="600814" y="3208895"/>
            <a:ext cx="1690830" cy="419210"/>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特征提取</a:t>
            </a:r>
          </a:p>
        </p:txBody>
      </p:sp>
      <p:sp>
        <p:nvSpPr>
          <p:cNvPr id="11" name="矩形 12">
            <a:extLst>
              <a:ext uri="{FF2B5EF4-FFF2-40B4-BE49-F238E27FC236}">
                <a16:creationId xmlns:a16="http://schemas.microsoft.com/office/drawing/2014/main" id="{30264892-BD7E-F147-937F-486DD6D5B704}"/>
              </a:ext>
            </a:extLst>
          </p:cNvPr>
          <p:cNvSpPr/>
          <p:nvPr/>
        </p:nvSpPr>
        <p:spPr>
          <a:xfrm>
            <a:off x="612103" y="3517489"/>
            <a:ext cx="10597764" cy="1027850"/>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本文给出了一些比较典型的特征以及它们的计算方法，但是对于不同的系统，特征的提取应该需要针对这些系统的具体特点以及异常检测的具体需求，本文给出的特征并不针对所有系统的异常检测情景 </a:t>
            </a:r>
          </a:p>
        </p:txBody>
      </p:sp>
      <p:sp>
        <p:nvSpPr>
          <p:cNvPr id="15" name="矩形 12">
            <a:extLst>
              <a:ext uri="{FF2B5EF4-FFF2-40B4-BE49-F238E27FC236}">
                <a16:creationId xmlns:a16="http://schemas.microsoft.com/office/drawing/2014/main" id="{A2F564E6-796A-8148-A63A-3302D9430154}"/>
              </a:ext>
            </a:extLst>
          </p:cNvPr>
          <p:cNvSpPr/>
          <p:nvPr/>
        </p:nvSpPr>
        <p:spPr>
          <a:xfrm>
            <a:off x="612103" y="1685837"/>
            <a:ext cx="10597764" cy="1170328"/>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由于本文提出的基于聚类算法和生成式算法会涉及到一些人工规则的制订以及大量的相似性计算步骤，因此算法不可以更轻易地移植到其他系统，需要对系统较为熟悉地开发人员和运维人员制订一些简单的规则 </a:t>
            </a:r>
          </a:p>
        </p:txBody>
      </p:sp>
      <p:sp>
        <p:nvSpPr>
          <p:cNvPr id="16" name="矩形 11">
            <a:extLst>
              <a:ext uri="{FF2B5EF4-FFF2-40B4-BE49-F238E27FC236}">
                <a16:creationId xmlns:a16="http://schemas.microsoft.com/office/drawing/2014/main" id="{F05A0E21-C230-3749-841A-DA08178D62C0}"/>
              </a:ext>
            </a:extLst>
          </p:cNvPr>
          <p:cNvSpPr/>
          <p:nvPr/>
        </p:nvSpPr>
        <p:spPr>
          <a:xfrm>
            <a:off x="600814" y="1417771"/>
            <a:ext cx="1690830" cy="419210"/>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日志解析</a:t>
            </a:r>
          </a:p>
        </p:txBody>
      </p:sp>
      <p:sp>
        <p:nvSpPr>
          <p:cNvPr id="17" name="矩形 11">
            <a:extLst>
              <a:ext uri="{FF2B5EF4-FFF2-40B4-BE49-F238E27FC236}">
                <a16:creationId xmlns:a16="http://schemas.microsoft.com/office/drawing/2014/main" id="{848642A9-DEE8-5847-9512-783F8D217D21}"/>
              </a:ext>
            </a:extLst>
          </p:cNvPr>
          <p:cNvSpPr/>
          <p:nvPr/>
        </p:nvSpPr>
        <p:spPr>
          <a:xfrm>
            <a:off x="600814" y="5000019"/>
            <a:ext cx="1690830" cy="436314"/>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异常检测</a:t>
            </a:r>
          </a:p>
        </p:txBody>
      </p:sp>
    </p:spTree>
    <p:extLst>
      <p:ext uri="{BB962C8B-B14F-4D97-AF65-F5344CB8AC3E}">
        <p14:creationId xmlns:p14="http://schemas.microsoft.com/office/powerpoint/2010/main" val="1951491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50" y="1826823"/>
            <a:ext cx="12306300" cy="3204356"/>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4272423" y="2967335"/>
            <a:ext cx="3647153" cy="923330"/>
          </a:xfrm>
          <a:prstGeom prst="rect">
            <a:avLst/>
          </a:prstGeom>
          <a:noFill/>
        </p:spPr>
        <p:txBody>
          <a:bodyPr wrap="none" rtlCol="0">
            <a:spAutoFit/>
          </a:bodyPr>
          <a:lstStyle/>
          <a:p>
            <a:pPr algn="ctr"/>
            <a:r>
              <a:rPr lang="zh-CN" altLang="en-US" sz="5400" dirty="0">
                <a:solidFill>
                  <a:schemeClr val="bg1">
                    <a:lumMod val="95000"/>
                  </a:schemeClr>
                </a:solidFill>
                <a:latin typeface="微软雅黑" panose="020B0503020204020204" pitchFamily="34" charset="-122"/>
                <a:ea typeface="微软雅黑" panose="020B0503020204020204" pitchFamily="34" charset="-122"/>
              </a:rPr>
              <a:t>谢谢大家！</a:t>
            </a:r>
            <a:endParaRPr lang="en-US" altLang="zh-CN" sz="5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AutoShape 3"/>
          <p:cNvSpPr>
            <a:spLocks noChangeAspect="1" noChangeArrowheads="1" noTextEdit="1"/>
          </p:cNvSpPr>
          <p:nvPr/>
        </p:nvSpPr>
        <p:spPr bwMode="auto">
          <a:xfrm>
            <a:off x="2855640" y="7317432"/>
            <a:ext cx="356870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
          <p:cNvSpPr>
            <a:spLocks noEditPoints="1"/>
          </p:cNvSpPr>
          <p:nvPr/>
        </p:nvSpPr>
        <p:spPr bwMode="auto">
          <a:xfrm>
            <a:off x="9501825" y="5210629"/>
            <a:ext cx="2400321" cy="188413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7" name="Picture 6">
            <a:extLst>
              <a:ext uri="{FF2B5EF4-FFF2-40B4-BE49-F238E27FC236}">
                <a16:creationId xmlns:a16="http://schemas.microsoft.com/office/drawing/2014/main" id="{32E61EA3-DC54-7F4F-BD60-5C1DB69B8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3" y="32610"/>
            <a:ext cx="3657684" cy="1780289"/>
          </a:xfrm>
          <a:prstGeom prst="rect">
            <a:avLst/>
          </a:prstGeom>
        </p:spPr>
      </p:pic>
      <p:sp>
        <p:nvSpPr>
          <p:cNvPr id="8" name="文本框 3">
            <a:extLst>
              <a:ext uri="{FF2B5EF4-FFF2-40B4-BE49-F238E27FC236}">
                <a16:creationId xmlns:a16="http://schemas.microsoft.com/office/drawing/2014/main" id="{2408F03C-6D43-C146-880D-C7A2FC83601F}"/>
              </a:ext>
            </a:extLst>
          </p:cNvPr>
          <p:cNvSpPr txBox="1"/>
          <p:nvPr/>
        </p:nvSpPr>
        <p:spPr>
          <a:xfrm>
            <a:off x="4727848" y="4198148"/>
            <a:ext cx="2339102" cy="461665"/>
          </a:xfrm>
          <a:prstGeom prst="rect">
            <a:avLst/>
          </a:prstGeom>
          <a:noFill/>
        </p:spPr>
        <p:txBody>
          <a:bodyPr wrap="none" rtlCol="0">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答辩人：霍文君</a:t>
            </a:r>
          </a:p>
        </p:txBody>
      </p:sp>
      <p:sp>
        <p:nvSpPr>
          <p:cNvPr id="9" name="Freeform 5">
            <a:extLst>
              <a:ext uri="{FF2B5EF4-FFF2-40B4-BE49-F238E27FC236}">
                <a16:creationId xmlns:a16="http://schemas.microsoft.com/office/drawing/2014/main" id="{8602AC89-3FE0-AF47-AFFC-3C6F2D08BC70}"/>
              </a:ext>
            </a:extLst>
          </p:cNvPr>
          <p:cNvSpPr>
            <a:spLocks noEditPoints="1"/>
          </p:cNvSpPr>
          <p:nvPr/>
        </p:nvSpPr>
        <p:spPr bwMode="auto">
          <a:xfrm>
            <a:off x="4421867" y="4290347"/>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9224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590672" y="1738514"/>
            <a:ext cx="8545888" cy="3122038"/>
            <a:chOff x="4366118" y="1988840"/>
            <a:chExt cx="3926206" cy="3122038"/>
          </a:xfrm>
        </p:grpSpPr>
        <p:sp>
          <p:nvSpPr>
            <p:cNvPr id="3" name="文本框 2"/>
            <p:cNvSpPr txBox="1"/>
            <p:nvPr/>
          </p:nvSpPr>
          <p:spPr>
            <a:xfrm>
              <a:off x="4667856" y="2987220"/>
              <a:ext cx="3624468" cy="2123658"/>
            </a:xfrm>
            <a:prstGeom prst="rect">
              <a:avLst/>
            </a:prstGeom>
            <a:noFill/>
          </p:spPr>
          <p:txBody>
            <a:bodyPr wrap="square" rtlCol="0">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02. </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基于日志数据的异常检测</a:t>
              </a:r>
            </a:p>
          </p:txBody>
        </p:sp>
        <p:cxnSp>
          <p:nvCxnSpPr>
            <p:cNvPr id="5" name="直接连接符 4"/>
            <p:cNvCxnSpPr>
              <a:cxnSpLocks/>
            </p:cNvCxnSpPr>
            <p:nvPr/>
          </p:nvCxnSpPr>
          <p:spPr>
            <a:xfrm>
              <a:off x="4366118" y="1988840"/>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94D0FC3C-05ED-2944-B644-D39ED66C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348880"/>
            <a:ext cx="1535232" cy="1545467"/>
          </a:xfrm>
          <a:prstGeom prst="rect">
            <a:avLst/>
          </a:prstGeom>
        </p:spPr>
      </p:pic>
    </p:spTree>
    <p:extLst>
      <p:ext uri="{BB962C8B-B14F-4D97-AF65-F5344CB8AC3E}">
        <p14:creationId xmlns:p14="http://schemas.microsoft.com/office/powerpoint/2010/main" val="5391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384995"/>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工作流</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9BA870F4-92C6-0047-8168-DADFCBE2B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976" y="284345"/>
            <a:ext cx="5383312" cy="6289310"/>
          </a:xfrm>
          <a:prstGeom prst="rect">
            <a:avLst/>
          </a:prstGeom>
        </p:spPr>
      </p:pic>
    </p:spTree>
    <p:extLst>
      <p:ext uri="{BB962C8B-B14F-4D97-AF65-F5344CB8AC3E}">
        <p14:creationId xmlns:p14="http://schemas.microsoft.com/office/powerpoint/2010/main" val="329421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日志搜集</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FD0C087-6AEC-1049-B92D-E03BE8C90C66}"/>
              </a:ext>
            </a:extLst>
          </p:cNvPr>
          <p:cNvSpPr/>
          <p:nvPr/>
        </p:nvSpPr>
        <p:spPr>
          <a:xfrm>
            <a:off x="3281698" y="671058"/>
            <a:ext cx="8496944" cy="741718"/>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CN" dirty="0">
                <a:solidFill>
                  <a:schemeClr val="tx1"/>
                </a:solidFill>
              </a:rPr>
              <a:t>日志</a:t>
            </a:r>
            <a:r>
              <a:rPr lang="zh-CN" altLang="en-US" dirty="0">
                <a:solidFill>
                  <a:schemeClr val="tx1"/>
                </a:solidFill>
              </a:rPr>
              <a:t>搜集系统采用</a:t>
            </a:r>
            <a:r>
              <a:rPr lang="en-US" altLang="zh-CN" dirty="0">
                <a:solidFill>
                  <a:schemeClr val="tx1"/>
                </a:solidFill>
              </a:rPr>
              <a:t>ELK</a:t>
            </a:r>
            <a:r>
              <a:rPr lang="zh-CN" altLang="en-US" dirty="0">
                <a:solidFill>
                  <a:schemeClr val="tx1"/>
                </a:solidFill>
              </a:rPr>
              <a:t>日志管理系统</a:t>
            </a:r>
            <a:endParaRPr lang="en-CN" dirty="0">
              <a:solidFill>
                <a:schemeClr val="tx1"/>
              </a:solidFill>
            </a:endParaRPr>
          </a:p>
        </p:txBody>
      </p:sp>
      <p:sp>
        <p:nvSpPr>
          <p:cNvPr id="14" name="矩形 11">
            <a:extLst>
              <a:ext uri="{FF2B5EF4-FFF2-40B4-BE49-F238E27FC236}">
                <a16:creationId xmlns:a16="http://schemas.microsoft.com/office/drawing/2014/main" id="{DABEB3C2-7552-9A46-9F9E-B3382D78CF0A}"/>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Picture 14">
            <a:extLst>
              <a:ext uri="{FF2B5EF4-FFF2-40B4-BE49-F238E27FC236}">
                <a16:creationId xmlns:a16="http://schemas.microsoft.com/office/drawing/2014/main" id="{78600E6A-9FF0-9047-870A-0CBDB30E7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854" y="1607163"/>
            <a:ext cx="8413706" cy="4931270"/>
          </a:xfrm>
          <a:prstGeom prst="rect">
            <a:avLst/>
          </a:prstGeom>
        </p:spPr>
      </p:pic>
    </p:spTree>
    <p:extLst>
      <p:ext uri="{BB962C8B-B14F-4D97-AF65-F5344CB8AC3E}">
        <p14:creationId xmlns:p14="http://schemas.microsoft.com/office/powerpoint/2010/main" val="586794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日志解析</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C989796C-BB8C-644E-9821-30F093EF9FD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05438" y="1916832"/>
            <a:ext cx="6202856" cy="4398352"/>
          </a:xfrm>
          <a:prstGeom prst="rect">
            <a:avLst/>
          </a:prstGeom>
          <a:noFill/>
          <a:ln>
            <a:noFill/>
          </a:ln>
        </p:spPr>
      </p:pic>
      <p:sp>
        <p:nvSpPr>
          <p:cNvPr id="10" name="矩形 12">
            <a:extLst>
              <a:ext uri="{FF2B5EF4-FFF2-40B4-BE49-F238E27FC236}">
                <a16:creationId xmlns:a16="http://schemas.microsoft.com/office/drawing/2014/main" id="{0BF90B80-18B5-F141-99A5-1893C445D5AB}"/>
              </a:ext>
            </a:extLst>
          </p:cNvPr>
          <p:cNvSpPr/>
          <p:nvPr/>
        </p:nvSpPr>
        <p:spPr>
          <a:xfrm>
            <a:off x="3281698" y="671057"/>
            <a:ext cx="8496944" cy="915873"/>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chemeClr val="tx1"/>
                </a:solidFill>
              </a:rPr>
              <a:t>       </a:t>
            </a:r>
            <a:r>
              <a:rPr lang="zh-CN" altLang="en-US" dirty="0">
                <a:solidFill>
                  <a:schemeClr val="tx1"/>
                </a:solidFill>
              </a:rPr>
              <a:t>日志解析从大量的杂乱无章的原始日志数据中提取到消息模板和事件序列这些结构化的数据</a:t>
            </a:r>
          </a:p>
        </p:txBody>
      </p:sp>
      <p:sp>
        <p:nvSpPr>
          <p:cNvPr id="12" name="矩形 11">
            <a:extLst>
              <a:ext uri="{FF2B5EF4-FFF2-40B4-BE49-F238E27FC236}">
                <a16:creationId xmlns:a16="http://schemas.microsoft.com/office/drawing/2014/main" id="{B481F587-63F8-7043-BC80-017BE3E069EC}"/>
              </a:ext>
            </a:extLst>
          </p:cNvPr>
          <p:cNvSpPr/>
          <p:nvPr/>
        </p:nvSpPr>
        <p:spPr>
          <a:xfrm>
            <a:off x="3281698" y="476671"/>
            <a:ext cx="1662174" cy="353577"/>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53218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 y="-12299"/>
            <a:ext cx="12274379" cy="6848346"/>
          </a:xfrm>
          <a:prstGeom prst="rect">
            <a:avLst/>
          </a:prstGeom>
          <a:solidFill>
            <a:schemeClr val="bg1"/>
          </a:solidFill>
        </p:spPr>
      </p:pic>
      <p:sp>
        <p:nvSpPr>
          <p:cNvPr id="2" name="矩形 1"/>
          <p:cNvSpPr/>
          <p:nvPr/>
        </p:nvSpPr>
        <p:spPr>
          <a:xfrm rot="16200000">
            <a:off x="-2054998" y="2019370"/>
            <a:ext cx="6880928" cy="2796331"/>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5850" y="657274"/>
            <a:ext cx="739616" cy="5509200"/>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基于日志数据的异常检测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2757585" y="1250655"/>
            <a:ext cx="361184" cy="311367"/>
          </a:xfrm>
          <a:prstGeom prst="triangle">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2">
            <a:extLst>
              <a:ext uri="{FF2B5EF4-FFF2-40B4-BE49-F238E27FC236}">
                <a16:creationId xmlns:a16="http://schemas.microsoft.com/office/drawing/2014/main" id="{E93B89E1-2E7D-A14C-9C44-BC7BC8D65AE1}"/>
              </a:ext>
            </a:extLst>
          </p:cNvPr>
          <p:cNvSpPr txBox="1"/>
          <p:nvPr/>
        </p:nvSpPr>
        <p:spPr>
          <a:xfrm>
            <a:off x="1586897" y="2521058"/>
            <a:ext cx="739616" cy="181588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特征提取</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0" name="图片 1">
            <a:extLst>
              <a:ext uri="{FF2B5EF4-FFF2-40B4-BE49-F238E27FC236}">
                <a16:creationId xmlns:a16="http://schemas.microsoft.com/office/drawing/2014/main" id="{E53CC7E4-B98D-5C49-B1B4-7D45820768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31260" y="2600188"/>
            <a:ext cx="7914890" cy="3169522"/>
          </a:xfrm>
          <a:prstGeom prst="rect">
            <a:avLst/>
          </a:prstGeom>
          <a:noFill/>
          <a:ln>
            <a:noFill/>
          </a:ln>
        </p:spPr>
      </p:pic>
      <p:sp>
        <p:nvSpPr>
          <p:cNvPr id="12" name="矩形 12">
            <a:extLst>
              <a:ext uri="{FF2B5EF4-FFF2-40B4-BE49-F238E27FC236}">
                <a16:creationId xmlns:a16="http://schemas.microsoft.com/office/drawing/2014/main" id="{51F77B52-4435-914F-BAE7-7538AC6B4A56}"/>
              </a:ext>
            </a:extLst>
          </p:cNvPr>
          <p:cNvSpPr/>
          <p:nvPr/>
        </p:nvSpPr>
        <p:spPr>
          <a:xfrm>
            <a:off x="3281698" y="671057"/>
            <a:ext cx="8496944" cy="1245775"/>
          </a:xfrm>
          <a:prstGeom prst="rect">
            <a:avLst/>
          </a:prstGeom>
          <a:noFill/>
          <a:ln w="38100">
            <a:solidFill>
              <a:srgbClr val="055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rPr>
              <a:t>       本文介绍一种基于固定窗口的特征提取算法，从结构化日志数据中提取重要的特征信息作为异常检测算法的输入</a:t>
            </a:r>
          </a:p>
        </p:txBody>
      </p:sp>
      <p:sp>
        <p:nvSpPr>
          <p:cNvPr id="14" name="矩形 11">
            <a:extLst>
              <a:ext uri="{FF2B5EF4-FFF2-40B4-BE49-F238E27FC236}">
                <a16:creationId xmlns:a16="http://schemas.microsoft.com/office/drawing/2014/main" id="{DA0F4571-1913-3E45-A2B8-10CD7F05AA28}"/>
              </a:ext>
            </a:extLst>
          </p:cNvPr>
          <p:cNvSpPr/>
          <p:nvPr/>
        </p:nvSpPr>
        <p:spPr>
          <a:xfrm>
            <a:off x="3281698" y="476671"/>
            <a:ext cx="1662174" cy="415543"/>
          </a:xfrm>
          <a:prstGeom prst="rect">
            <a:avLst/>
          </a:prstGeom>
          <a:solidFill>
            <a:srgbClr val="055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732496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6855</TotalTime>
  <Words>2779</Words>
  <Application>Microsoft Macintosh PowerPoint</Application>
  <PresentationFormat>Widescreen</PresentationFormat>
  <Paragraphs>268</Paragraphs>
  <Slides>42</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0" baseType="lpstr">
      <vt:lpstr>等线</vt:lpstr>
      <vt:lpstr>等线 Light</vt:lpstr>
      <vt:lpstr>微软雅黑</vt:lpstr>
      <vt:lpstr>Arial</vt:lpstr>
      <vt:lpstr>Calibri</vt:lpstr>
      <vt:lpstr>Times New Roman</vt:lpstr>
      <vt:lpstr>Office 主题​​</vt:lpstr>
      <vt:lpstr>Equation.DSMT4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Microsoft Office User</cp:lastModifiedBy>
  <cp:revision>195</cp:revision>
  <dcterms:created xsi:type="dcterms:W3CDTF">2017-03-29T13:55:45Z</dcterms:created>
  <dcterms:modified xsi:type="dcterms:W3CDTF">2020-03-15T15:22:05Z</dcterms:modified>
</cp:coreProperties>
</file>